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6" r:id="rId1"/>
  </p:sldMasterIdLst>
  <p:sldIdLst>
    <p:sldId id="256" r:id="rId2"/>
    <p:sldId id="257" r:id="rId3"/>
    <p:sldId id="258" r:id="rId4"/>
    <p:sldId id="259" r:id="rId5"/>
    <p:sldId id="260" r:id="rId6"/>
    <p:sldId id="261" r:id="rId7"/>
    <p:sldId id="263" r:id="rId8"/>
    <p:sldId id="262" r:id="rId9"/>
    <p:sldId id="265" r:id="rId10"/>
    <p:sldId id="266" r:id="rId11"/>
    <p:sldId id="267" r:id="rId12"/>
    <p:sldId id="268" r:id="rId13"/>
    <p:sldId id="269" r:id="rId14"/>
    <p:sldId id="264" r:id="rId15"/>
    <p:sldId id="270" r:id="rId16"/>
    <p:sldId id="271" r:id="rId17"/>
    <p:sldId id="272" r:id="rId18"/>
    <p:sldId id="273" r:id="rId19"/>
    <p:sldId id="274" r:id="rId20"/>
    <p:sldId id="275" r:id="rId21"/>
    <p:sldId id="276" r:id="rId22"/>
    <p:sldId id="277" r:id="rId23"/>
    <p:sldId id="278" r:id="rId24"/>
    <p:sldId id="284" r:id="rId25"/>
    <p:sldId id="283" r:id="rId26"/>
    <p:sldId id="282" r:id="rId27"/>
    <p:sldId id="281" r:id="rId28"/>
    <p:sldId id="280" r:id="rId29"/>
    <p:sldId id="279"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67" d="100"/>
          <a:sy n="67"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FF87-A557-48E4-A957-D143705A76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954871-317F-4306-9D36-5F752B6DF6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3CE24D-289B-4CE6-A324-6D2BFF21BAE0}"/>
              </a:ext>
            </a:extLst>
          </p:cNvPr>
          <p:cNvSpPr>
            <a:spLocks noGrp="1"/>
          </p:cNvSpPr>
          <p:nvPr>
            <p:ph type="dt" sz="half" idx="10"/>
          </p:nvPr>
        </p:nvSpPr>
        <p:spPr/>
        <p:txBody>
          <a:bodyPr/>
          <a:lstStyle/>
          <a:p>
            <a:fld id="{1160EA64-D806-43AC-9DF2-F8C432F32B4C}" type="datetimeFigureOut">
              <a:rPr lang="en-US" smtClean="0"/>
              <a:t>8/10/2019</a:t>
            </a:fld>
            <a:endParaRPr lang="en-US" dirty="0"/>
          </a:p>
        </p:txBody>
      </p:sp>
      <p:sp>
        <p:nvSpPr>
          <p:cNvPr id="5" name="Footer Placeholder 4">
            <a:extLst>
              <a:ext uri="{FF2B5EF4-FFF2-40B4-BE49-F238E27FC236}">
                <a16:creationId xmlns:a16="http://schemas.microsoft.com/office/drawing/2014/main" id="{03E8A420-119A-430E-B8F8-31188A075E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FD84F8-89F7-4E1E-8533-1F8A29FB3BFD}"/>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92716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9D9F4-3093-463F-AA04-AF52FF8E5A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5F8E0-8418-4A80-9F6A-590BAAAC63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9B9443-81B1-4E00-AF15-BF6455ADB8E4}"/>
              </a:ext>
            </a:extLst>
          </p:cNvPr>
          <p:cNvSpPr>
            <a:spLocks noGrp="1"/>
          </p:cNvSpPr>
          <p:nvPr>
            <p:ph type="dt" sz="half" idx="10"/>
          </p:nvPr>
        </p:nvSpPr>
        <p:spPr/>
        <p:txBody>
          <a:bodyPr/>
          <a:lstStyle/>
          <a:p>
            <a:fld id="{E9F9C37B-1D36-470B-8223-D6C91242EC14}" type="datetimeFigureOut">
              <a:rPr lang="en-US" smtClean="0"/>
              <a:t>8/10/2019</a:t>
            </a:fld>
            <a:endParaRPr lang="en-US" dirty="0"/>
          </a:p>
        </p:txBody>
      </p:sp>
      <p:sp>
        <p:nvSpPr>
          <p:cNvPr id="5" name="Footer Placeholder 4">
            <a:extLst>
              <a:ext uri="{FF2B5EF4-FFF2-40B4-BE49-F238E27FC236}">
                <a16:creationId xmlns:a16="http://schemas.microsoft.com/office/drawing/2014/main" id="{50CB0031-7C4C-43E4-A17F-5D3221D46C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F9494A-3245-4489-9ACD-E72959B719CE}"/>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813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09EACE-045E-4E95-9888-41BC4E740D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EB9D24-5924-4239-BC90-03C3F71C9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9E48F-4745-4B79-9EE2-9958B9A82CC8}"/>
              </a:ext>
            </a:extLst>
          </p:cNvPr>
          <p:cNvSpPr>
            <a:spLocks noGrp="1"/>
          </p:cNvSpPr>
          <p:nvPr>
            <p:ph type="dt" sz="half" idx="10"/>
          </p:nvPr>
        </p:nvSpPr>
        <p:spPr/>
        <p:txBody>
          <a:bodyPr/>
          <a:lstStyle/>
          <a:p>
            <a:fld id="{67C6F52A-A82B-47A2-A83A-8C4C91F2D59F}" type="datetimeFigureOut">
              <a:rPr lang="en-US" smtClean="0"/>
              <a:t>8/10/2019</a:t>
            </a:fld>
            <a:endParaRPr lang="en-US" dirty="0"/>
          </a:p>
        </p:txBody>
      </p:sp>
      <p:sp>
        <p:nvSpPr>
          <p:cNvPr id="5" name="Footer Placeholder 4">
            <a:extLst>
              <a:ext uri="{FF2B5EF4-FFF2-40B4-BE49-F238E27FC236}">
                <a16:creationId xmlns:a16="http://schemas.microsoft.com/office/drawing/2014/main" id="{48572986-C325-4487-B5BE-CE22AA2899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458163-22A1-4656-A56A-0A2B375B1A91}"/>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07334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9094-C95B-43B3-BED3-A42FD6C5AA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B6F66F-BAC5-43DF-B349-535C943E47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53BF3-32A2-4F38-9D17-763E81165ED5}"/>
              </a:ext>
            </a:extLst>
          </p:cNvPr>
          <p:cNvSpPr>
            <a:spLocks noGrp="1"/>
          </p:cNvSpPr>
          <p:nvPr>
            <p:ph type="dt" sz="half" idx="10"/>
          </p:nvPr>
        </p:nvSpPr>
        <p:spPr/>
        <p:txBody>
          <a:bodyPr/>
          <a:lstStyle/>
          <a:p>
            <a:fld id="{F070A7B3-6521-4DCA-87E5-044747A908C1}" type="datetimeFigureOut">
              <a:rPr lang="en-US" smtClean="0"/>
              <a:t>8/10/2019</a:t>
            </a:fld>
            <a:endParaRPr lang="en-US" dirty="0"/>
          </a:p>
        </p:txBody>
      </p:sp>
      <p:sp>
        <p:nvSpPr>
          <p:cNvPr id="5" name="Footer Placeholder 4">
            <a:extLst>
              <a:ext uri="{FF2B5EF4-FFF2-40B4-BE49-F238E27FC236}">
                <a16:creationId xmlns:a16="http://schemas.microsoft.com/office/drawing/2014/main" id="{C54221AB-62AA-4D86-BAF2-0D6EEFE786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BFC453-8D62-4031-84E6-04210B90CFDA}"/>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28500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4E8D1-A9EF-4DCF-8347-4F172EAB60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1E1F60-50AA-4B17-9F79-E0D3464A38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EBEE2A-201C-4BF4-9438-6D021DDD4019}"/>
              </a:ext>
            </a:extLst>
          </p:cNvPr>
          <p:cNvSpPr>
            <a:spLocks noGrp="1"/>
          </p:cNvSpPr>
          <p:nvPr>
            <p:ph type="dt" sz="half" idx="10"/>
          </p:nvPr>
        </p:nvSpPr>
        <p:spPr/>
        <p:txBody>
          <a:bodyPr/>
          <a:lstStyle/>
          <a:p>
            <a:fld id="{1160EA64-D806-43AC-9DF2-F8C432F32B4C}" type="datetimeFigureOut">
              <a:rPr lang="en-US" smtClean="0"/>
              <a:t>8/10/2019</a:t>
            </a:fld>
            <a:endParaRPr lang="en-US" dirty="0"/>
          </a:p>
        </p:txBody>
      </p:sp>
      <p:sp>
        <p:nvSpPr>
          <p:cNvPr id="5" name="Footer Placeholder 4">
            <a:extLst>
              <a:ext uri="{FF2B5EF4-FFF2-40B4-BE49-F238E27FC236}">
                <a16:creationId xmlns:a16="http://schemas.microsoft.com/office/drawing/2014/main" id="{19E65297-FF77-4D48-9555-9AEEA822F9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3355CD-7137-42E5-8335-45BD732CFDDF}"/>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99783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05AF-0F32-4E44-A927-BE7D11A67E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FFFF6-A391-4398-B846-D0988B54AC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C34F02-9F1D-447B-83AE-01B41B504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1A0BC5-63FF-4346-8FC2-2FCBBC7A46BD}"/>
              </a:ext>
            </a:extLst>
          </p:cNvPr>
          <p:cNvSpPr>
            <a:spLocks noGrp="1"/>
          </p:cNvSpPr>
          <p:nvPr>
            <p:ph type="dt" sz="half" idx="10"/>
          </p:nvPr>
        </p:nvSpPr>
        <p:spPr/>
        <p:txBody>
          <a:bodyPr/>
          <a:lstStyle/>
          <a:p>
            <a:fld id="{AB134690-1557-4C89-A502-4959FE7FAD70}" type="datetimeFigureOut">
              <a:rPr lang="en-US" smtClean="0"/>
              <a:t>8/10/2019</a:t>
            </a:fld>
            <a:endParaRPr lang="en-US" dirty="0"/>
          </a:p>
        </p:txBody>
      </p:sp>
      <p:sp>
        <p:nvSpPr>
          <p:cNvPr id="6" name="Footer Placeholder 5">
            <a:extLst>
              <a:ext uri="{FF2B5EF4-FFF2-40B4-BE49-F238E27FC236}">
                <a16:creationId xmlns:a16="http://schemas.microsoft.com/office/drawing/2014/main" id="{2454F794-5ACD-4C44-9F4E-99F0FC2973D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89D677-032E-4374-850A-8212E7E03E52}"/>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8335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2DB36-475A-4C25-B2AC-6D4D3D39C6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9A9682-8A41-4B64-8E6E-6A6686DEE3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083A1-D017-4388-A25D-C83EBD9A8A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C22606-E0E6-47BA-8089-9E407E9EEA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57BE53-861D-4FA9-9086-A55F32A961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3721EF-4CF3-425A-A068-65757113C57C}"/>
              </a:ext>
            </a:extLst>
          </p:cNvPr>
          <p:cNvSpPr>
            <a:spLocks noGrp="1"/>
          </p:cNvSpPr>
          <p:nvPr>
            <p:ph type="dt" sz="half" idx="10"/>
          </p:nvPr>
        </p:nvSpPr>
        <p:spPr/>
        <p:txBody>
          <a:bodyPr/>
          <a:lstStyle/>
          <a:p>
            <a:fld id="{1160EA64-D806-43AC-9DF2-F8C432F32B4C}" type="datetimeFigureOut">
              <a:rPr lang="en-US" smtClean="0"/>
              <a:t>8/10/2019</a:t>
            </a:fld>
            <a:endParaRPr lang="en-US" dirty="0"/>
          </a:p>
        </p:txBody>
      </p:sp>
      <p:sp>
        <p:nvSpPr>
          <p:cNvPr id="8" name="Footer Placeholder 7">
            <a:extLst>
              <a:ext uri="{FF2B5EF4-FFF2-40B4-BE49-F238E27FC236}">
                <a16:creationId xmlns:a16="http://schemas.microsoft.com/office/drawing/2014/main" id="{BE8E0163-D4E8-4427-91A3-2D4EC1A57D6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518DBC1-AF24-4D9D-8BDA-2F708F70EE45}"/>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854029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A346-A521-4520-847C-19F6D5BD9F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EDBA88-224E-4B1F-AC49-6A8346063EFF}"/>
              </a:ext>
            </a:extLst>
          </p:cNvPr>
          <p:cNvSpPr>
            <a:spLocks noGrp="1"/>
          </p:cNvSpPr>
          <p:nvPr>
            <p:ph type="dt" sz="half" idx="10"/>
          </p:nvPr>
        </p:nvSpPr>
        <p:spPr/>
        <p:txBody>
          <a:bodyPr/>
          <a:lstStyle/>
          <a:p>
            <a:fld id="{E1037C31-9E7A-4F99-8774-A0E530DE1A42}" type="datetimeFigureOut">
              <a:rPr lang="en-US" smtClean="0"/>
              <a:t>8/10/2019</a:t>
            </a:fld>
            <a:endParaRPr lang="en-US" dirty="0"/>
          </a:p>
        </p:txBody>
      </p:sp>
      <p:sp>
        <p:nvSpPr>
          <p:cNvPr id="4" name="Footer Placeholder 3">
            <a:extLst>
              <a:ext uri="{FF2B5EF4-FFF2-40B4-BE49-F238E27FC236}">
                <a16:creationId xmlns:a16="http://schemas.microsoft.com/office/drawing/2014/main" id="{CF4CBFAD-53D4-434B-AC07-C46638BF437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8145D8C-3C36-4F12-9A61-C5D6C110DE96}"/>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24717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08EDAD-F8B0-4719-9352-C89659C800FC}"/>
              </a:ext>
            </a:extLst>
          </p:cNvPr>
          <p:cNvSpPr>
            <a:spLocks noGrp="1"/>
          </p:cNvSpPr>
          <p:nvPr>
            <p:ph type="dt" sz="half" idx="10"/>
          </p:nvPr>
        </p:nvSpPr>
        <p:spPr/>
        <p:txBody>
          <a:bodyPr/>
          <a:lstStyle/>
          <a:p>
            <a:fld id="{C278504F-A551-4DE0-9316-4DCD1D8CC752}" type="datetimeFigureOut">
              <a:rPr lang="en-US" smtClean="0"/>
              <a:t>8/10/2019</a:t>
            </a:fld>
            <a:endParaRPr lang="en-US" dirty="0"/>
          </a:p>
        </p:txBody>
      </p:sp>
      <p:sp>
        <p:nvSpPr>
          <p:cNvPr id="3" name="Footer Placeholder 2">
            <a:extLst>
              <a:ext uri="{FF2B5EF4-FFF2-40B4-BE49-F238E27FC236}">
                <a16:creationId xmlns:a16="http://schemas.microsoft.com/office/drawing/2014/main" id="{A1A1EE71-66E5-41CB-BCB6-EFBBA653168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4AC9D85-829B-4E31-9D94-E91EF3451F1A}"/>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6528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7774-9D0E-41BA-881C-90E0696BF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3D807A-18B9-4872-A7BA-945676815E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D6E15C-F562-475C-920F-5B30A0C33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9CAAA-5BC5-48E9-815A-C6D4AC9247F8}"/>
              </a:ext>
            </a:extLst>
          </p:cNvPr>
          <p:cNvSpPr>
            <a:spLocks noGrp="1"/>
          </p:cNvSpPr>
          <p:nvPr>
            <p:ph type="dt" sz="half" idx="10"/>
          </p:nvPr>
        </p:nvSpPr>
        <p:spPr/>
        <p:txBody>
          <a:bodyPr/>
          <a:lstStyle/>
          <a:p>
            <a:fld id="{D1BE4249-C0D0-4B06-8692-E8BB871AF643}" type="datetimeFigureOut">
              <a:rPr lang="en-US" smtClean="0"/>
              <a:t>8/10/2019</a:t>
            </a:fld>
            <a:endParaRPr lang="en-US" dirty="0"/>
          </a:p>
        </p:txBody>
      </p:sp>
      <p:sp>
        <p:nvSpPr>
          <p:cNvPr id="6" name="Footer Placeholder 5">
            <a:extLst>
              <a:ext uri="{FF2B5EF4-FFF2-40B4-BE49-F238E27FC236}">
                <a16:creationId xmlns:a16="http://schemas.microsoft.com/office/drawing/2014/main" id="{D660B36E-C4D3-4869-9DFC-50ED4CE83B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6E6756A-69E9-427E-A546-F31AAA74B7E1}"/>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10818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504A-4C03-4EC0-926B-8F54E589C8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A33D35-7AD1-4488-86C3-C04B488097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D2D3F5-2426-4BB6-9437-4EA903F82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F9033-A4EF-45CA-80F6-75D719E1EDE3}"/>
              </a:ext>
            </a:extLst>
          </p:cNvPr>
          <p:cNvSpPr>
            <a:spLocks noGrp="1"/>
          </p:cNvSpPr>
          <p:nvPr>
            <p:ph type="dt" sz="half" idx="10"/>
          </p:nvPr>
        </p:nvSpPr>
        <p:spPr/>
        <p:txBody>
          <a:bodyPr/>
          <a:lstStyle/>
          <a:p>
            <a:fld id="{042B0DB6-F5C7-45FB-8CF3-31B45F9C2DAC}" type="datetimeFigureOut">
              <a:rPr lang="en-US" smtClean="0"/>
              <a:t>8/10/2019</a:t>
            </a:fld>
            <a:endParaRPr lang="en-US" dirty="0"/>
          </a:p>
        </p:txBody>
      </p:sp>
      <p:sp>
        <p:nvSpPr>
          <p:cNvPr id="6" name="Footer Placeholder 5">
            <a:extLst>
              <a:ext uri="{FF2B5EF4-FFF2-40B4-BE49-F238E27FC236}">
                <a16:creationId xmlns:a16="http://schemas.microsoft.com/office/drawing/2014/main" id="{35AB30C7-75DF-4EE0-8BA9-A857E87779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AB3AC95-95B8-4DB2-BBD7-5DBC5D01266A}"/>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05183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4CE59C-B5A5-42EA-9BDC-258FAC024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2EFF9B-DDEF-4FB7-9B58-32A0258CA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B7909-1142-4DE5-87E7-1CD0DF974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0EA64-D806-43AC-9DF2-F8C432F32B4C}" type="datetimeFigureOut">
              <a:rPr lang="en-US" smtClean="0"/>
              <a:t>8/10/2019</a:t>
            </a:fld>
            <a:endParaRPr lang="en-US" dirty="0"/>
          </a:p>
        </p:txBody>
      </p:sp>
      <p:sp>
        <p:nvSpPr>
          <p:cNvPr id="5" name="Footer Placeholder 4">
            <a:extLst>
              <a:ext uri="{FF2B5EF4-FFF2-40B4-BE49-F238E27FC236}">
                <a16:creationId xmlns:a16="http://schemas.microsoft.com/office/drawing/2014/main" id="{5C3BD566-3112-453D-8DDA-4A4EE134B3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51AB5D8-6D9A-4AE2-B8BB-66F8817684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0544122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teve@awok.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fontAlgn="ctr"/>
            <a:r>
              <a:rPr lang="en-US" dirty="0"/>
              <a:t>Assignment: GDP Analysis</a:t>
            </a:r>
            <a:br>
              <a:rPr lang="en-US" dirty="0"/>
            </a:br>
            <a:br>
              <a:rPr lang="en-US" dirty="0"/>
            </a:br>
            <a:endParaRPr lang="en-US" dirty="0"/>
          </a:p>
        </p:txBody>
      </p:sp>
      <p:sp>
        <p:nvSpPr>
          <p:cNvPr id="3" name="Subtitle 2"/>
          <p:cNvSpPr>
            <a:spLocks noGrp="1"/>
          </p:cNvSpPr>
          <p:nvPr>
            <p:ph type="subTitle" idx="1"/>
          </p:nvPr>
        </p:nvSpPr>
        <p:spPr>
          <a:xfrm>
            <a:off x="5235194" y="4341255"/>
            <a:ext cx="6801612" cy="1239894"/>
          </a:xfrm>
        </p:spPr>
        <p:txBody>
          <a:bodyPr/>
          <a:lstStyle/>
          <a:p>
            <a:r>
              <a:rPr lang="en-US" dirty="0"/>
              <a:t>BY: </a:t>
            </a:r>
            <a:r>
              <a:rPr lang="en-US" dirty="0" err="1"/>
              <a:t>Steaphen</a:t>
            </a:r>
            <a:r>
              <a:rPr lang="en-US" dirty="0"/>
              <a:t> </a:t>
            </a:r>
            <a:r>
              <a:rPr lang="en-US" dirty="0" err="1"/>
              <a:t>antony</a:t>
            </a:r>
            <a:r>
              <a:rPr lang="en-US" dirty="0"/>
              <a:t> </a:t>
            </a:r>
            <a:r>
              <a:rPr lang="en-US" dirty="0" err="1"/>
              <a:t>Venansious</a:t>
            </a:r>
            <a:endParaRPr lang="en-US" dirty="0"/>
          </a:p>
          <a:p>
            <a:r>
              <a:rPr lang="en-US" dirty="0">
                <a:hlinkClick r:id="rId2"/>
              </a:rPr>
              <a:t>steve@awok.com</a:t>
            </a:r>
            <a:endParaRPr lang="en-US" dirty="0"/>
          </a:p>
          <a:p>
            <a:endParaRPr lang="en-US" dirty="0"/>
          </a:p>
        </p:txBody>
      </p:sp>
    </p:spTree>
    <p:extLst>
      <p:ext uri="{BB962C8B-B14F-4D97-AF65-F5344CB8AC3E}">
        <p14:creationId xmlns:p14="http://schemas.microsoft.com/office/powerpoint/2010/main" val="4127799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437" y="589237"/>
            <a:ext cx="7729728" cy="1188720"/>
          </a:xfrm>
        </p:spPr>
        <p:txBody>
          <a:bodyPr>
            <a:normAutofit fontScale="90000"/>
          </a:bodyPr>
          <a:lstStyle/>
          <a:p>
            <a:r>
              <a:rPr lang="en-US" dirty="0"/>
              <a:t>GDP of the states for the year 2015-16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0438" y="1885244"/>
            <a:ext cx="7731125" cy="3508632"/>
          </a:xfrm>
        </p:spPr>
      </p:pic>
      <p:sp>
        <p:nvSpPr>
          <p:cNvPr id="11" name="TextBox 10"/>
          <p:cNvSpPr txBox="1"/>
          <p:nvPr/>
        </p:nvSpPr>
        <p:spPr>
          <a:xfrm>
            <a:off x="2229040" y="5393876"/>
            <a:ext cx="7729728" cy="1477328"/>
          </a:xfrm>
          <a:prstGeom prst="rect">
            <a:avLst/>
          </a:prstGeom>
          <a:noFill/>
        </p:spPr>
        <p:txBody>
          <a:bodyPr wrap="square" rtlCol="0">
            <a:spAutoFit/>
          </a:bodyPr>
          <a:lstStyle/>
          <a:p>
            <a:r>
              <a:rPr lang="en-US" dirty="0"/>
              <a:t>Assumptions:</a:t>
            </a:r>
          </a:p>
          <a:p>
            <a:r>
              <a:rPr lang="en-US" dirty="0"/>
              <a:t>GDP values are written in scientific notation with 10E5.</a:t>
            </a:r>
          </a:p>
          <a:p>
            <a:r>
              <a:rPr lang="en-US" dirty="0"/>
              <a:t>Because of large count of states, each graph is showing data for 11 states only, so that it can be clearly visualized.</a:t>
            </a:r>
          </a:p>
          <a:p>
            <a:r>
              <a:rPr lang="en-US" dirty="0"/>
              <a:t>West Bengal column is dropped because it has no values.</a:t>
            </a:r>
          </a:p>
        </p:txBody>
      </p:sp>
      <p:sp>
        <p:nvSpPr>
          <p:cNvPr id="5" name="TextBox 4"/>
          <p:cNvSpPr txBox="1"/>
          <p:nvPr/>
        </p:nvSpPr>
        <p:spPr>
          <a:xfrm flipH="1">
            <a:off x="3059569" y="2202280"/>
            <a:ext cx="925126" cy="400110"/>
          </a:xfrm>
          <a:prstGeom prst="rect">
            <a:avLst/>
          </a:prstGeom>
          <a:noFill/>
        </p:spPr>
        <p:txBody>
          <a:bodyPr wrap="square" rtlCol="0">
            <a:spAutoFit/>
          </a:bodyPr>
          <a:lstStyle/>
          <a:p>
            <a:r>
              <a:rPr lang="en-US" sz="1000" dirty="0"/>
              <a:t>10E5</a:t>
            </a:r>
          </a:p>
          <a:p>
            <a:endParaRPr lang="en-US" sz="1000" dirty="0"/>
          </a:p>
        </p:txBody>
      </p:sp>
      <p:sp>
        <p:nvSpPr>
          <p:cNvPr id="10" name="TextBox 9"/>
          <p:cNvSpPr txBox="1"/>
          <p:nvPr/>
        </p:nvSpPr>
        <p:spPr>
          <a:xfrm flipH="1">
            <a:off x="3160888" y="2094993"/>
            <a:ext cx="925126" cy="400110"/>
          </a:xfrm>
          <a:prstGeom prst="rect">
            <a:avLst/>
          </a:prstGeom>
          <a:noFill/>
        </p:spPr>
        <p:txBody>
          <a:bodyPr wrap="square" rtlCol="0">
            <a:spAutoFit/>
          </a:bodyPr>
          <a:lstStyle/>
          <a:p>
            <a:r>
              <a:rPr lang="en-US" sz="1000" dirty="0"/>
              <a:t>10E5</a:t>
            </a:r>
          </a:p>
          <a:p>
            <a:endParaRPr lang="en-US" sz="1000" dirty="0"/>
          </a:p>
        </p:txBody>
      </p:sp>
    </p:spTree>
    <p:extLst>
      <p:ext uri="{BB962C8B-B14F-4D97-AF65-F5344CB8AC3E}">
        <p14:creationId xmlns:p14="http://schemas.microsoft.com/office/powerpoint/2010/main" val="131504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437" y="589237"/>
            <a:ext cx="7729728" cy="1188720"/>
          </a:xfrm>
        </p:spPr>
        <p:txBody>
          <a:bodyPr>
            <a:normAutofit fontScale="90000"/>
          </a:bodyPr>
          <a:lstStyle/>
          <a:p>
            <a:r>
              <a:rPr lang="en-US" dirty="0"/>
              <a:t>GDP of the states for the year 2015-16</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0438" y="1896534"/>
            <a:ext cx="7731125" cy="3497342"/>
          </a:xfrm>
        </p:spPr>
      </p:pic>
      <p:sp>
        <p:nvSpPr>
          <p:cNvPr id="11" name="TextBox 10"/>
          <p:cNvSpPr txBox="1"/>
          <p:nvPr/>
        </p:nvSpPr>
        <p:spPr>
          <a:xfrm>
            <a:off x="2229040" y="5393876"/>
            <a:ext cx="7729728" cy="1477328"/>
          </a:xfrm>
          <a:prstGeom prst="rect">
            <a:avLst/>
          </a:prstGeom>
          <a:noFill/>
        </p:spPr>
        <p:txBody>
          <a:bodyPr wrap="square" rtlCol="0">
            <a:spAutoFit/>
          </a:bodyPr>
          <a:lstStyle/>
          <a:p>
            <a:r>
              <a:rPr lang="en-US" dirty="0"/>
              <a:t>Assumptions:</a:t>
            </a:r>
          </a:p>
          <a:p>
            <a:r>
              <a:rPr lang="en-US" dirty="0"/>
              <a:t>GDP values are written in scientific notation with 10E5.</a:t>
            </a:r>
          </a:p>
          <a:p>
            <a:r>
              <a:rPr lang="en-US" dirty="0"/>
              <a:t>Because of large count of states, each graph is showing data for 11 states only, so that it can be clearly visualized.</a:t>
            </a:r>
          </a:p>
          <a:p>
            <a:r>
              <a:rPr lang="en-US" dirty="0"/>
              <a:t>West Bengal column is dropped because it has no values.</a:t>
            </a:r>
          </a:p>
        </p:txBody>
      </p:sp>
      <p:sp>
        <p:nvSpPr>
          <p:cNvPr id="5" name="TextBox 4"/>
          <p:cNvSpPr txBox="1"/>
          <p:nvPr/>
        </p:nvSpPr>
        <p:spPr>
          <a:xfrm flipH="1">
            <a:off x="3059569" y="2202280"/>
            <a:ext cx="925126" cy="400110"/>
          </a:xfrm>
          <a:prstGeom prst="rect">
            <a:avLst/>
          </a:prstGeom>
          <a:noFill/>
        </p:spPr>
        <p:txBody>
          <a:bodyPr wrap="square" rtlCol="0">
            <a:spAutoFit/>
          </a:bodyPr>
          <a:lstStyle/>
          <a:p>
            <a:r>
              <a:rPr lang="en-US" sz="1000" dirty="0"/>
              <a:t>10E5</a:t>
            </a:r>
          </a:p>
          <a:p>
            <a:endParaRPr lang="en-US" sz="1000" dirty="0"/>
          </a:p>
        </p:txBody>
      </p:sp>
      <p:sp>
        <p:nvSpPr>
          <p:cNvPr id="9" name="TextBox 8"/>
          <p:cNvSpPr txBox="1"/>
          <p:nvPr/>
        </p:nvSpPr>
        <p:spPr>
          <a:xfrm flipH="1">
            <a:off x="3160888" y="2094993"/>
            <a:ext cx="925126" cy="400110"/>
          </a:xfrm>
          <a:prstGeom prst="rect">
            <a:avLst/>
          </a:prstGeom>
          <a:noFill/>
        </p:spPr>
        <p:txBody>
          <a:bodyPr wrap="square" rtlCol="0">
            <a:spAutoFit/>
          </a:bodyPr>
          <a:lstStyle/>
          <a:p>
            <a:r>
              <a:rPr lang="en-US" sz="1000" dirty="0"/>
              <a:t>10E5</a:t>
            </a:r>
          </a:p>
          <a:p>
            <a:endParaRPr lang="en-US" sz="1000" dirty="0"/>
          </a:p>
        </p:txBody>
      </p:sp>
    </p:spTree>
    <p:extLst>
      <p:ext uri="{BB962C8B-B14F-4D97-AF65-F5344CB8AC3E}">
        <p14:creationId xmlns:p14="http://schemas.microsoft.com/office/powerpoint/2010/main" val="3774970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437" y="589237"/>
            <a:ext cx="7729728" cy="1188720"/>
          </a:xfrm>
        </p:spPr>
        <p:txBody>
          <a:bodyPr>
            <a:normAutofit fontScale="90000"/>
          </a:bodyPr>
          <a:lstStyle/>
          <a:p>
            <a:r>
              <a:rPr lang="en-US" dirty="0"/>
              <a:t>GDP of the states for the year 2015-16</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0438" y="1885244"/>
            <a:ext cx="7731125" cy="3508632"/>
          </a:xfrm>
        </p:spPr>
      </p:pic>
      <p:sp>
        <p:nvSpPr>
          <p:cNvPr id="11" name="TextBox 10"/>
          <p:cNvSpPr txBox="1"/>
          <p:nvPr/>
        </p:nvSpPr>
        <p:spPr>
          <a:xfrm>
            <a:off x="2229040" y="5393876"/>
            <a:ext cx="7729728" cy="1477328"/>
          </a:xfrm>
          <a:prstGeom prst="rect">
            <a:avLst/>
          </a:prstGeom>
          <a:noFill/>
        </p:spPr>
        <p:txBody>
          <a:bodyPr wrap="square" rtlCol="0">
            <a:spAutoFit/>
          </a:bodyPr>
          <a:lstStyle/>
          <a:p>
            <a:r>
              <a:rPr lang="en-US" dirty="0"/>
              <a:t>Assumptions:</a:t>
            </a:r>
          </a:p>
          <a:p>
            <a:r>
              <a:rPr lang="en-US" dirty="0"/>
              <a:t>GDP values are written in scientific notation with 10E5.</a:t>
            </a:r>
          </a:p>
          <a:p>
            <a:r>
              <a:rPr lang="en-US" dirty="0"/>
              <a:t>Because of large count of states, each graph is showing data for 11 states only, so that it can be clearly visualized.</a:t>
            </a:r>
          </a:p>
          <a:p>
            <a:r>
              <a:rPr lang="en-US" dirty="0"/>
              <a:t>West Bengal column is dropped because it has no values.</a:t>
            </a:r>
          </a:p>
        </p:txBody>
      </p:sp>
      <p:sp>
        <p:nvSpPr>
          <p:cNvPr id="5" name="TextBox 4"/>
          <p:cNvSpPr txBox="1"/>
          <p:nvPr/>
        </p:nvSpPr>
        <p:spPr>
          <a:xfrm flipH="1">
            <a:off x="3059569" y="2202280"/>
            <a:ext cx="925126" cy="400110"/>
          </a:xfrm>
          <a:prstGeom prst="rect">
            <a:avLst/>
          </a:prstGeom>
          <a:noFill/>
        </p:spPr>
        <p:txBody>
          <a:bodyPr wrap="square" rtlCol="0">
            <a:spAutoFit/>
          </a:bodyPr>
          <a:lstStyle/>
          <a:p>
            <a:r>
              <a:rPr lang="en-US" sz="1000" dirty="0"/>
              <a:t>10E5</a:t>
            </a:r>
          </a:p>
          <a:p>
            <a:endParaRPr lang="en-US" sz="1000" dirty="0"/>
          </a:p>
        </p:txBody>
      </p:sp>
      <p:sp>
        <p:nvSpPr>
          <p:cNvPr id="10" name="TextBox 9"/>
          <p:cNvSpPr txBox="1"/>
          <p:nvPr/>
        </p:nvSpPr>
        <p:spPr>
          <a:xfrm flipH="1">
            <a:off x="3160888" y="2094993"/>
            <a:ext cx="925126" cy="400110"/>
          </a:xfrm>
          <a:prstGeom prst="rect">
            <a:avLst/>
          </a:prstGeom>
          <a:noFill/>
        </p:spPr>
        <p:txBody>
          <a:bodyPr wrap="square" rtlCol="0">
            <a:spAutoFit/>
          </a:bodyPr>
          <a:lstStyle/>
          <a:p>
            <a:r>
              <a:rPr lang="en-US" sz="1000" dirty="0"/>
              <a:t>10E5</a:t>
            </a:r>
          </a:p>
          <a:p>
            <a:endParaRPr lang="en-US" sz="1000" dirty="0"/>
          </a:p>
        </p:txBody>
      </p:sp>
      <p:sp>
        <p:nvSpPr>
          <p:cNvPr id="9" name="TextBox 8"/>
          <p:cNvSpPr txBox="1"/>
          <p:nvPr/>
        </p:nvSpPr>
        <p:spPr>
          <a:xfrm flipH="1">
            <a:off x="3160888" y="2073362"/>
            <a:ext cx="925126" cy="400110"/>
          </a:xfrm>
          <a:prstGeom prst="rect">
            <a:avLst/>
          </a:prstGeom>
          <a:noFill/>
        </p:spPr>
        <p:txBody>
          <a:bodyPr wrap="square" rtlCol="0">
            <a:spAutoFit/>
          </a:bodyPr>
          <a:lstStyle/>
          <a:p>
            <a:r>
              <a:rPr lang="en-US" sz="1000" dirty="0"/>
              <a:t>10E5</a:t>
            </a:r>
          </a:p>
          <a:p>
            <a:endParaRPr lang="en-US" sz="1000" dirty="0"/>
          </a:p>
        </p:txBody>
      </p:sp>
    </p:spTree>
    <p:extLst>
      <p:ext uri="{BB962C8B-B14F-4D97-AF65-F5344CB8AC3E}">
        <p14:creationId xmlns:p14="http://schemas.microsoft.com/office/powerpoint/2010/main" val="174191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t>
            </a:r>
          </a:p>
        </p:txBody>
      </p:sp>
      <p:sp>
        <p:nvSpPr>
          <p:cNvPr id="3" name="Content Placeholder 2"/>
          <p:cNvSpPr>
            <a:spLocks noGrp="1"/>
          </p:cNvSpPr>
          <p:nvPr>
            <p:ph idx="1"/>
          </p:nvPr>
        </p:nvSpPr>
        <p:spPr>
          <a:xfrm>
            <a:off x="2231136" y="2299064"/>
            <a:ext cx="7729728" cy="4023360"/>
          </a:xfrm>
        </p:spPr>
        <p:txBody>
          <a:bodyPr>
            <a:normAutofit fontScale="92500" lnSpcReduction="10000"/>
          </a:bodyPr>
          <a:lstStyle/>
          <a:p>
            <a:pPr lvl="1"/>
            <a:r>
              <a:rPr lang="en-US" sz="1800" dirty="0"/>
              <a:t>Identify the top 5 and the bottom 5 states based on total GDP in 2015-16.</a:t>
            </a:r>
          </a:p>
          <a:p>
            <a:pPr lvl="2"/>
            <a:r>
              <a:rPr lang="en-US" sz="2100" dirty="0"/>
              <a:t>Top 5</a:t>
            </a:r>
          </a:p>
          <a:p>
            <a:pPr lvl="3"/>
            <a:r>
              <a:rPr lang="en-US" altLang="en-US" dirty="0">
                <a:solidFill>
                  <a:srgbClr val="000000"/>
                </a:solidFill>
                <a:latin typeface="Courier New" panose="02070309020205020404" pitchFamily="49" charset="0"/>
                <a:cs typeface="Courier New" panose="02070309020205020404" pitchFamily="49" charset="0"/>
              </a:rPr>
              <a:t>Gujarat 				994316 </a:t>
            </a:r>
          </a:p>
          <a:p>
            <a:pPr lvl="3"/>
            <a:r>
              <a:rPr lang="en-US" altLang="en-US" dirty="0">
                <a:solidFill>
                  <a:srgbClr val="000000"/>
                </a:solidFill>
                <a:latin typeface="Courier New" panose="02070309020205020404" pitchFamily="49" charset="0"/>
                <a:cs typeface="Courier New" panose="02070309020205020404" pitchFamily="49" charset="0"/>
              </a:rPr>
              <a:t>Karnataka 			1.02707e+06 </a:t>
            </a:r>
          </a:p>
          <a:p>
            <a:pPr lvl="3"/>
            <a:r>
              <a:rPr lang="en-US" altLang="en-US" dirty="0">
                <a:solidFill>
                  <a:srgbClr val="000000"/>
                </a:solidFill>
                <a:latin typeface="Courier New" panose="02070309020205020404" pitchFamily="49" charset="0"/>
                <a:cs typeface="Courier New" panose="02070309020205020404" pitchFamily="49" charset="0"/>
              </a:rPr>
              <a:t>Uttar Pradesh 			1.1538e+06 </a:t>
            </a:r>
          </a:p>
          <a:p>
            <a:pPr lvl="3"/>
            <a:r>
              <a:rPr lang="en-US" altLang="en-US" dirty="0">
                <a:solidFill>
                  <a:srgbClr val="000000"/>
                </a:solidFill>
                <a:latin typeface="Courier New" panose="02070309020205020404" pitchFamily="49" charset="0"/>
                <a:cs typeface="Courier New" panose="02070309020205020404" pitchFamily="49" charset="0"/>
              </a:rPr>
              <a:t>Tamil Nadu 			1.21267e+06 </a:t>
            </a:r>
          </a:p>
          <a:p>
            <a:pPr lvl="3"/>
            <a:r>
              <a:rPr lang="en-US" altLang="en-US" dirty="0">
                <a:solidFill>
                  <a:srgbClr val="000000"/>
                </a:solidFill>
                <a:latin typeface="Courier New" panose="02070309020205020404" pitchFamily="49" charset="0"/>
                <a:cs typeface="Courier New" panose="02070309020205020404" pitchFamily="49" charset="0"/>
              </a:rPr>
              <a:t>Maharashtra 			1.27297e+06</a:t>
            </a:r>
            <a:r>
              <a:rPr lang="en-US" altLang="en-US" sz="2000" dirty="0">
                <a:solidFill>
                  <a:schemeClr val="tx1"/>
                </a:solidFill>
              </a:rPr>
              <a:t> </a:t>
            </a:r>
          </a:p>
          <a:p>
            <a:pPr lvl="2"/>
            <a:r>
              <a:rPr lang="en-US" altLang="en-US" sz="2000" dirty="0">
                <a:solidFill>
                  <a:schemeClr val="tx1"/>
                </a:solidFill>
              </a:rPr>
              <a:t>Last 5</a:t>
            </a:r>
          </a:p>
          <a:p>
            <a:pPr lvl="3"/>
            <a:r>
              <a:rPr lang="en-US" altLang="en-US" sz="2000" dirty="0">
                <a:solidFill>
                  <a:srgbClr val="000000"/>
                </a:solidFill>
                <a:latin typeface="Courier New" panose="02070309020205020404" pitchFamily="49" charset="0"/>
                <a:cs typeface="Courier New" panose="02070309020205020404" pitchFamily="49" charset="0"/>
              </a:rPr>
              <a:t>Andaman &amp; Nicobar Islands	 3979</a:t>
            </a:r>
          </a:p>
          <a:p>
            <a:pPr lvl="3"/>
            <a:r>
              <a:rPr lang="en-US" altLang="en-US" sz="2000" dirty="0">
                <a:solidFill>
                  <a:srgbClr val="000000"/>
                </a:solidFill>
                <a:latin typeface="Courier New" panose="02070309020205020404" pitchFamily="49" charset="0"/>
                <a:cs typeface="Courier New" panose="02070309020205020404" pitchFamily="49" charset="0"/>
              </a:rPr>
              <a:t>Mizoram 			 7259 </a:t>
            </a:r>
          </a:p>
          <a:p>
            <a:pPr lvl="3"/>
            <a:r>
              <a:rPr lang="en-US" altLang="en-US" sz="2000" dirty="0">
                <a:solidFill>
                  <a:srgbClr val="000000"/>
                </a:solidFill>
                <a:latin typeface="Courier New" panose="02070309020205020404" pitchFamily="49" charset="0"/>
                <a:cs typeface="Courier New" panose="02070309020205020404" pitchFamily="49" charset="0"/>
              </a:rPr>
              <a:t>Nagaland 			11839 </a:t>
            </a:r>
          </a:p>
          <a:p>
            <a:pPr lvl="3"/>
            <a:r>
              <a:rPr lang="en-US" altLang="en-US" sz="2000" dirty="0">
                <a:solidFill>
                  <a:srgbClr val="000000"/>
                </a:solidFill>
                <a:latin typeface="Courier New" panose="02070309020205020404" pitchFamily="49" charset="0"/>
                <a:cs typeface="Courier New" panose="02070309020205020404" pitchFamily="49" charset="0"/>
              </a:rPr>
              <a:t>Manipur 			12915 </a:t>
            </a:r>
          </a:p>
          <a:p>
            <a:pPr lvl="3"/>
            <a:r>
              <a:rPr lang="en-US" altLang="en-US" sz="2000" dirty="0">
                <a:solidFill>
                  <a:srgbClr val="000000"/>
                </a:solidFill>
                <a:latin typeface="Courier New" panose="02070309020205020404" pitchFamily="49" charset="0"/>
                <a:cs typeface="Courier New" panose="02070309020205020404" pitchFamily="49" charset="0"/>
              </a:rPr>
              <a:t>Sikkim 				16637</a:t>
            </a:r>
            <a:r>
              <a:rPr lang="en-US" altLang="en-US" sz="2800" dirty="0">
                <a:solidFill>
                  <a:schemeClr val="tx1"/>
                </a:solidFill>
              </a:rPr>
              <a:t> </a:t>
            </a:r>
            <a:endParaRPr lang="en-US" altLang="en-US" sz="4400" dirty="0">
              <a:solidFill>
                <a:schemeClr val="tx1"/>
              </a:solidFill>
              <a:latin typeface="Arial" panose="020B0604020202020204" pitchFamily="34" charset="0"/>
            </a:endParaRPr>
          </a:p>
          <a:p>
            <a:pPr lvl="3"/>
            <a:endParaRPr lang="en-US" altLang="en-US" sz="2000" dirty="0">
              <a:solidFill>
                <a:schemeClr val="tx1"/>
              </a:solidFill>
            </a:endParaRPr>
          </a:p>
          <a:p>
            <a:pPr lvl="3"/>
            <a:endParaRPr lang="en-US" altLang="en-US" sz="3600" dirty="0">
              <a:solidFill>
                <a:schemeClr val="tx1"/>
              </a:solidFill>
              <a:latin typeface="Arial" panose="020B0604020202020204" pitchFamily="34" charset="0"/>
            </a:endParaRPr>
          </a:p>
          <a:p>
            <a:pPr lvl="3"/>
            <a:endParaRPr lang="en-US" altLang="en-US" dirty="0">
              <a:solidFill>
                <a:srgbClr val="000000"/>
              </a:solidFill>
              <a:latin typeface="Courier New" panose="02070309020205020404" pitchFamily="49" charset="0"/>
              <a:cs typeface="Courier New" panose="02070309020205020404" pitchFamily="49" charset="0"/>
            </a:endParaRPr>
          </a:p>
        </p:txBody>
      </p:sp>
      <p:sp>
        <p:nvSpPr>
          <p:cNvPr id="6" name="Rectangle 3"/>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10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42177"/>
            <a:ext cx="7729728" cy="1188720"/>
          </a:xfrm>
        </p:spPr>
        <p:txBody>
          <a:bodyPr>
            <a:normAutofit fontScale="90000"/>
          </a:bodyPr>
          <a:lstStyle/>
          <a:p>
            <a:r>
              <a:rPr lang="en-US" b="1" dirty="0"/>
              <a:t>Part I-B:</a:t>
            </a:r>
            <a:br>
              <a:rPr lang="en-US" dirty="0"/>
            </a:br>
            <a:r>
              <a:rPr lang="en-US" dirty="0"/>
              <a:t>(GDP per capita for all the states)-1</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1756537"/>
            <a:ext cx="3864864" cy="2274897"/>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2134"/>
            <a:ext cx="3864864" cy="227489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2789" y="4031434"/>
            <a:ext cx="3978075" cy="214925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1136" y="3982628"/>
            <a:ext cx="3751653" cy="2156915"/>
          </a:xfrm>
          <a:prstGeom prst="rect">
            <a:avLst/>
          </a:prstGeom>
        </p:spPr>
      </p:pic>
    </p:spTree>
    <p:extLst>
      <p:ext uri="{BB962C8B-B14F-4D97-AF65-F5344CB8AC3E}">
        <p14:creationId xmlns:p14="http://schemas.microsoft.com/office/powerpoint/2010/main" val="2035602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11549"/>
            <a:ext cx="7729728" cy="1188720"/>
          </a:xfrm>
        </p:spPr>
        <p:txBody>
          <a:bodyPr>
            <a:normAutofit fontScale="90000"/>
          </a:bodyPr>
          <a:lstStyle/>
          <a:p>
            <a:r>
              <a:rPr lang="en-US" b="1" dirty="0"/>
              <a:t>Part I-B:</a:t>
            </a:r>
            <a:br>
              <a:rPr lang="en-US" dirty="0"/>
            </a:br>
            <a:r>
              <a:rPr lang="en-US" dirty="0"/>
              <a:t>(GDP per capita for all the states)-2</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1630898"/>
            <a:ext cx="4065161" cy="253555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297" y="1630897"/>
            <a:ext cx="3664567" cy="25355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136" y="4035823"/>
            <a:ext cx="4065162" cy="263258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4899" y="4035824"/>
            <a:ext cx="3765965" cy="2632582"/>
          </a:xfrm>
          <a:prstGeom prst="rect">
            <a:avLst/>
          </a:prstGeom>
        </p:spPr>
      </p:pic>
    </p:spTree>
    <p:extLst>
      <p:ext uri="{BB962C8B-B14F-4D97-AF65-F5344CB8AC3E}">
        <p14:creationId xmlns:p14="http://schemas.microsoft.com/office/powerpoint/2010/main" val="563674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508182"/>
            <a:ext cx="7729728" cy="1188720"/>
          </a:xfrm>
        </p:spPr>
        <p:txBody>
          <a:bodyPr>
            <a:normAutofit fontScale="90000"/>
          </a:bodyPr>
          <a:lstStyle/>
          <a:p>
            <a:r>
              <a:rPr lang="en-US" b="1" dirty="0"/>
              <a:t>Part I-B:</a:t>
            </a:r>
            <a:br>
              <a:rPr lang="en-US" dirty="0"/>
            </a:br>
            <a:r>
              <a:rPr lang="en-US" dirty="0"/>
              <a:t>(GDP per capita for all the states)-3</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1850962"/>
            <a:ext cx="4234978" cy="248590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6" y="4336870"/>
            <a:ext cx="4234978" cy="21031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5669" y="1850961"/>
            <a:ext cx="3795195" cy="248590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6115" y="4336870"/>
            <a:ext cx="3494750" cy="2103119"/>
          </a:xfrm>
          <a:prstGeom prst="rect">
            <a:avLst/>
          </a:prstGeom>
        </p:spPr>
      </p:pic>
    </p:spTree>
    <p:extLst>
      <p:ext uri="{BB962C8B-B14F-4D97-AF65-F5344CB8AC3E}">
        <p14:creationId xmlns:p14="http://schemas.microsoft.com/office/powerpoint/2010/main" val="2448992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11549"/>
            <a:ext cx="7729728" cy="1188720"/>
          </a:xfrm>
        </p:spPr>
        <p:txBody>
          <a:bodyPr>
            <a:normAutofit fontScale="90000"/>
          </a:bodyPr>
          <a:lstStyle/>
          <a:p>
            <a:r>
              <a:rPr lang="en-US" b="1" dirty="0"/>
              <a:t>Part I-B:</a:t>
            </a:r>
            <a:br>
              <a:rPr lang="en-US" dirty="0"/>
            </a:br>
            <a:r>
              <a:rPr lang="en-US" dirty="0"/>
              <a:t>(GDP per capita for all the states)-4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1611" y="1612847"/>
            <a:ext cx="3599253" cy="280950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960" y="1612847"/>
            <a:ext cx="4171651" cy="260449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5231" y="4330909"/>
            <a:ext cx="3465633" cy="233115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1136" y="4217344"/>
            <a:ext cx="4264095" cy="2444714"/>
          </a:xfrm>
          <a:prstGeom prst="rect">
            <a:avLst/>
          </a:prstGeom>
        </p:spPr>
      </p:pic>
    </p:spTree>
    <p:extLst>
      <p:ext uri="{BB962C8B-B14F-4D97-AF65-F5344CB8AC3E}">
        <p14:creationId xmlns:p14="http://schemas.microsoft.com/office/powerpoint/2010/main" val="177279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11549"/>
            <a:ext cx="7729728" cy="1188720"/>
          </a:xfrm>
        </p:spPr>
        <p:txBody>
          <a:bodyPr>
            <a:normAutofit fontScale="90000"/>
          </a:bodyPr>
          <a:lstStyle/>
          <a:p>
            <a:r>
              <a:rPr lang="en-US" b="1" dirty="0"/>
              <a:t>Part I-B:</a:t>
            </a:r>
            <a:br>
              <a:rPr lang="en-US" dirty="0"/>
            </a:br>
            <a:r>
              <a:rPr lang="en-US" dirty="0"/>
              <a:t>(GDP per capita for all the states)-5</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1710962"/>
            <a:ext cx="3568773" cy="2260147"/>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909" y="1710962"/>
            <a:ext cx="4160955" cy="226014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136" y="3959444"/>
            <a:ext cx="3864864" cy="20399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959445"/>
            <a:ext cx="3864864" cy="2039910"/>
          </a:xfrm>
          <a:prstGeom prst="rect">
            <a:avLst/>
          </a:prstGeom>
        </p:spPr>
      </p:pic>
    </p:spTree>
    <p:extLst>
      <p:ext uri="{BB962C8B-B14F-4D97-AF65-F5344CB8AC3E}">
        <p14:creationId xmlns:p14="http://schemas.microsoft.com/office/powerpoint/2010/main" val="602355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11549"/>
            <a:ext cx="7729728" cy="1188720"/>
          </a:xfrm>
        </p:spPr>
        <p:txBody>
          <a:bodyPr>
            <a:normAutofit fontScale="90000"/>
          </a:bodyPr>
          <a:lstStyle/>
          <a:p>
            <a:r>
              <a:rPr lang="en-US" b="1" dirty="0"/>
              <a:t>Part I-B:</a:t>
            </a:r>
            <a:br>
              <a:rPr lang="en-US" dirty="0"/>
            </a:br>
            <a:r>
              <a:rPr lang="en-US" dirty="0"/>
              <a:t>(GDP per capita for all the states)-6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9360" y="1640195"/>
            <a:ext cx="3651504" cy="240929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6" y="1640195"/>
            <a:ext cx="4078224" cy="240929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4229" y="4049486"/>
            <a:ext cx="3886635" cy="222068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1136" y="4049486"/>
            <a:ext cx="3843093" cy="2220685"/>
          </a:xfrm>
          <a:prstGeom prst="rect">
            <a:avLst/>
          </a:prstGeom>
        </p:spPr>
      </p:pic>
    </p:spTree>
    <p:extLst>
      <p:ext uri="{BB962C8B-B14F-4D97-AF65-F5344CB8AC3E}">
        <p14:creationId xmlns:p14="http://schemas.microsoft.com/office/powerpoint/2010/main" val="2271722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a:t>
            </a:r>
          </a:p>
        </p:txBody>
      </p:sp>
      <p:sp>
        <p:nvSpPr>
          <p:cNvPr id="3" name="Content Placeholder 2"/>
          <p:cNvSpPr>
            <a:spLocks noGrp="1"/>
          </p:cNvSpPr>
          <p:nvPr>
            <p:ph idx="1"/>
          </p:nvPr>
        </p:nvSpPr>
        <p:spPr/>
        <p:txBody>
          <a:bodyPr/>
          <a:lstStyle/>
          <a:p>
            <a:r>
              <a:rPr lang="en-US" b="1" u="sng" dirty="0"/>
              <a:t>IDE used:</a:t>
            </a:r>
            <a:r>
              <a:rPr lang="en-US" dirty="0"/>
              <a:t> Anaconda</a:t>
            </a:r>
          </a:p>
          <a:p>
            <a:r>
              <a:rPr lang="en-US" b="1" u="sng" dirty="0"/>
              <a:t>Libraries used:</a:t>
            </a:r>
            <a:r>
              <a:rPr lang="en-US" b="1" dirty="0"/>
              <a:t> </a:t>
            </a:r>
            <a:endParaRPr lang="en-US" dirty="0"/>
          </a:p>
          <a:p>
            <a:pPr lvl="1"/>
            <a:r>
              <a:rPr lang="en-US" dirty="0"/>
              <a:t>matplotlib.pyplot</a:t>
            </a:r>
          </a:p>
          <a:p>
            <a:pPr lvl="1"/>
            <a:r>
              <a:rPr lang="en-US" dirty="0"/>
              <a:t>mpl_toolkits.mplot3d</a:t>
            </a:r>
          </a:p>
          <a:p>
            <a:pPr lvl="1"/>
            <a:r>
              <a:rPr lang="en-US" dirty="0"/>
              <a:t>numpy</a:t>
            </a:r>
          </a:p>
          <a:p>
            <a:endParaRPr lang="en-US" dirty="0"/>
          </a:p>
        </p:txBody>
      </p:sp>
    </p:spTree>
    <p:extLst>
      <p:ext uri="{BB962C8B-B14F-4D97-AF65-F5344CB8AC3E}">
        <p14:creationId xmlns:p14="http://schemas.microsoft.com/office/powerpoint/2010/main" val="2751489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11549"/>
            <a:ext cx="7729728" cy="1188720"/>
          </a:xfrm>
        </p:spPr>
        <p:txBody>
          <a:bodyPr>
            <a:normAutofit fontScale="90000"/>
          </a:bodyPr>
          <a:lstStyle/>
          <a:p>
            <a:r>
              <a:rPr lang="en-US" b="1" dirty="0"/>
              <a:t>Part I-B:</a:t>
            </a:r>
            <a:br>
              <a:rPr lang="en-US" dirty="0"/>
            </a:br>
            <a:r>
              <a:rPr lang="en-US" dirty="0"/>
              <a:t>(GDP per capita for all the states)-8</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5221" y="1691225"/>
            <a:ext cx="4095643" cy="240243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7" y="1691224"/>
            <a:ext cx="3634086" cy="240243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222" y="4093663"/>
            <a:ext cx="4095642" cy="242470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1136" y="4093662"/>
            <a:ext cx="3634087" cy="2424703"/>
          </a:xfrm>
          <a:prstGeom prst="rect">
            <a:avLst/>
          </a:prstGeom>
        </p:spPr>
      </p:pic>
    </p:spTree>
    <p:extLst>
      <p:ext uri="{BB962C8B-B14F-4D97-AF65-F5344CB8AC3E}">
        <p14:creationId xmlns:p14="http://schemas.microsoft.com/office/powerpoint/2010/main" val="1133506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t>
            </a:r>
          </a:p>
        </p:txBody>
      </p:sp>
      <p:sp>
        <p:nvSpPr>
          <p:cNvPr id="3" name="Content Placeholder 2"/>
          <p:cNvSpPr>
            <a:spLocks noGrp="1"/>
          </p:cNvSpPr>
          <p:nvPr>
            <p:ph idx="1"/>
          </p:nvPr>
        </p:nvSpPr>
        <p:spPr>
          <a:xfrm>
            <a:off x="2231136" y="2299064"/>
            <a:ext cx="7729728" cy="4023360"/>
          </a:xfrm>
        </p:spPr>
        <p:txBody>
          <a:bodyPr>
            <a:normAutofit fontScale="92500" lnSpcReduction="20000"/>
          </a:bodyPr>
          <a:lstStyle/>
          <a:p>
            <a:pPr marL="228600" lvl="1" indent="0">
              <a:buNone/>
            </a:pPr>
            <a:r>
              <a:rPr lang="en-US" dirty="0"/>
              <a:t>Identify the top 5 and the bottom 5 states based on the GDP per capita.</a:t>
            </a:r>
          </a:p>
          <a:p>
            <a:pPr lvl="2"/>
            <a:r>
              <a:rPr lang="en-US" sz="2100" dirty="0"/>
              <a:t>Top 5</a:t>
            </a:r>
          </a:p>
          <a:p>
            <a:pPr lvl="3"/>
            <a:r>
              <a:rPr lang="en-US" altLang="en-US" dirty="0" err="1">
                <a:solidFill>
                  <a:srgbClr val="000000"/>
                </a:solidFill>
                <a:latin typeface="Courier New" panose="02070309020205020404" pitchFamily="49" charset="0"/>
                <a:cs typeface="Courier New" panose="02070309020205020404" pitchFamily="49" charset="0"/>
              </a:rPr>
              <a:t>Andhra_Pradesh</a:t>
            </a:r>
            <a:r>
              <a:rPr lang="en-US" altLang="en-US" dirty="0">
                <a:solidFill>
                  <a:srgbClr val="000000"/>
                </a:solidFill>
                <a:latin typeface="Courier New" panose="02070309020205020404" pitchFamily="49" charset="0"/>
                <a:cs typeface="Courier New" panose="02070309020205020404" pitchFamily="49" charset="0"/>
              </a:rPr>
              <a:t>	  616818</a:t>
            </a:r>
          </a:p>
          <a:p>
            <a:pPr lvl="3"/>
            <a:r>
              <a:rPr lang="en-US" altLang="en-US" dirty="0" err="1">
                <a:solidFill>
                  <a:srgbClr val="000000"/>
                </a:solidFill>
                <a:latin typeface="Courier New" panose="02070309020205020404" pitchFamily="49" charset="0"/>
                <a:cs typeface="Courier New" panose="02070309020205020404" pitchFamily="49" charset="0"/>
              </a:rPr>
              <a:t>Arunachal_Pradesh</a:t>
            </a:r>
            <a:r>
              <a:rPr lang="en-US" altLang="en-US" dirty="0">
                <a:solidFill>
                  <a:srgbClr val="000000"/>
                </a:solidFill>
                <a:latin typeface="Courier New" panose="02070309020205020404" pitchFamily="49" charset="0"/>
                <a:cs typeface="Courier New" panose="02070309020205020404" pitchFamily="49" charset="0"/>
              </a:rPr>
              <a:t>	  503727</a:t>
            </a:r>
          </a:p>
          <a:p>
            <a:pPr lvl="3"/>
            <a:r>
              <a:rPr lang="en-US" altLang="en-US" dirty="0">
                <a:solidFill>
                  <a:srgbClr val="000000"/>
                </a:solidFill>
                <a:latin typeface="Courier New" panose="02070309020205020404" pitchFamily="49" charset="0"/>
                <a:cs typeface="Courier New" panose="02070309020205020404" pitchFamily="49" charset="0"/>
              </a:rPr>
              <a:t>Assam 		  278253</a:t>
            </a:r>
          </a:p>
          <a:p>
            <a:pPr lvl="3"/>
            <a:r>
              <a:rPr lang="en-US" altLang="en-US" dirty="0">
                <a:solidFill>
                  <a:srgbClr val="000000"/>
                </a:solidFill>
                <a:latin typeface="Courier New" panose="02070309020205020404" pitchFamily="49" charset="0"/>
                <a:cs typeface="Courier New" panose="02070309020205020404" pitchFamily="49" charset="0"/>
              </a:rPr>
              <a:t>Bihar 		  150153</a:t>
            </a:r>
          </a:p>
          <a:p>
            <a:pPr lvl="3"/>
            <a:r>
              <a:rPr lang="en-US" altLang="en-US" dirty="0">
                <a:solidFill>
                  <a:srgbClr val="000000"/>
                </a:solidFill>
                <a:latin typeface="Courier New" panose="02070309020205020404" pitchFamily="49" charset="0"/>
                <a:cs typeface="Courier New" panose="02070309020205020404" pitchFamily="49" charset="0"/>
              </a:rPr>
              <a:t>Chhattisgarh 	  492280</a:t>
            </a:r>
          </a:p>
          <a:p>
            <a:pPr lvl="3"/>
            <a:r>
              <a:rPr lang="en-US" altLang="en-US" sz="2000" dirty="0">
                <a:solidFill>
                  <a:schemeClr val="tx1"/>
                </a:solidFill>
              </a:rPr>
              <a:t>Last 5</a:t>
            </a:r>
          </a:p>
          <a:p>
            <a:pPr lvl="3"/>
            <a:r>
              <a:rPr lang="pl-PL" altLang="en-US" sz="2000" dirty="0">
                <a:solidFill>
                  <a:srgbClr val="000000"/>
                </a:solidFill>
                <a:latin typeface="Courier New" panose="02070309020205020404" pitchFamily="49" charset="0"/>
                <a:cs typeface="Courier New" panose="02070309020205020404" pitchFamily="49" charset="0"/>
              </a:rPr>
              <a:t>Tamil_Nadu</a:t>
            </a:r>
            <a:r>
              <a:rPr lang="en-US" altLang="en-US" sz="2000" dirty="0">
                <a:solidFill>
                  <a:srgbClr val="000000"/>
                </a:solidFill>
                <a:latin typeface="Courier New" panose="02070309020205020404" pitchFamily="49" charset="0"/>
                <a:cs typeface="Courier New" panose="02070309020205020404" pitchFamily="49" charset="0"/>
              </a:rPr>
              <a:t>	</a:t>
            </a:r>
            <a:r>
              <a:rPr lang="pl-PL" altLang="en-US" sz="2000" dirty="0">
                <a:solidFill>
                  <a:srgbClr val="000000"/>
                </a:solidFill>
                <a:latin typeface="Courier New" panose="02070309020205020404" pitchFamily="49" charset="0"/>
                <a:cs typeface="Courier New" panose="02070309020205020404" pitchFamily="49" charset="0"/>
              </a:rPr>
              <a:t>835717</a:t>
            </a:r>
          </a:p>
          <a:p>
            <a:pPr lvl="3"/>
            <a:r>
              <a:rPr lang="pl-PL" altLang="en-US" sz="2000" dirty="0">
                <a:solidFill>
                  <a:srgbClr val="000000"/>
                </a:solidFill>
                <a:latin typeface="Courier New" panose="02070309020205020404" pitchFamily="49" charset="0"/>
                <a:cs typeface="Courier New" panose="02070309020205020404" pitchFamily="49" charset="0"/>
              </a:rPr>
              <a:t>Telangana</a:t>
            </a:r>
            <a:r>
              <a:rPr lang="en-US" altLang="en-US" sz="2000" dirty="0">
                <a:solidFill>
                  <a:srgbClr val="000000"/>
                </a:solidFill>
                <a:latin typeface="Courier New" panose="02070309020205020404" pitchFamily="49" charset="0"/>
                <a:cs typeface="Courier New" panose="02070309020205020404" pitchFamily="49" charset="0"/>
              </a:rPr>
              <a:t>	</a:t>
            </a:r>
            <a:r>
              <a:rPr lang="pl-PL" altLang="en-US" sz="2000" dirty="0">
                <a:solidFill>
                  <a:srgbClr val="000000"/>
                </a:solidFill>
                <a:latin typeface="Courier New" panose="02070309020205020404" pitchFamily="49" charset="0"/>
                <a:cs typeface="Courier New" panose="02070309020205020404" pitchFamily="49" charset="0"/>
              </a:rPr>
              <a:t>804862</a:t>
            </a:r>
          </a:p>
          <a:p>
            <a:pPr lvl="3"/>
            <a:r>
              <a:rPr lang="pl-PL" altLang="en-US" sz="2000" dirty="0">
                <a:solidFill>
                  <a:srgbClr val="000000"/>
                </a:solidFill>
                <a:latin typeface="Courier New" panose="02070309020205020404" pitchFamily="49" charset="0"/>
                <a:cs typeface="Courier New" panose="02070309020205020404" pitchFamily="49" charset="0"/>
              </a:rPr>
              <a:t>Tripura</a:t>
            </a:r>
            <a:r>
              <a:rPr lang="en-US" altLang="en-US" sz="2000" dirty="0">
                <a:solidFill>
                  <a:srgbClr val="000000"/>
                </a:solidFill>
                <a:latin typeface="Courier New" panose="02070309020205020404" pitchFamily="49" charset="0"/>
                <a:cs typeface="Courier New" panose="02070309020205020404" pitchFamily="49" charset="0"/>
              </a:rPr>
              <a:t>		</a:t>
            </a:r>
            <a:r>
              <a:rPr lang="pl-PL" altLang="en-US" sz="2000" dirty="0">
                <a:solidFill>
                  <a:srgbClr val="000000"/>
                </a:solidFill>
                <a:latin typeface="Courier New" panose="02070309020205020404" pitchFamily="49" charset="0"/>
                <a:cs typeface="Courier New" panose="02070309020205020404" pitchFamily="49" charset="0"/>
              </a:rPr>
              <a:t>254679</a:t>
            </a:r>
          </a:p>
          <a:p>
            <a:pPr lvl="3"/>
            <a:r>
              <a:rPr lang="pl-PL" altLang="en-US" sz="2000" dirty="0">
                <a:solidFill>
                  <a:srgbClr val="000000"/>
                </a:solidFill>
                <a:latin typeface="Courier New" panose="02070309020205020404" pitchFamily="49" charset="0"/>
                <a:cs typeface="Courier New" panose="02070309020205020404" pitchFamily="49" charset="0"/>
              </a:rPr>
              <a:t>Uttarakhand</a:t>
            </a:r>
            <a:r>
              <a:rPr lang="en-US" altLang="en-US" sz="2000" dirty="0">
                <a:solidFill>
                  <a:srgbClr val="000000"/>
                </a:solidFill>
                <a:latin typeface="Courier New" panose="02070309020205020404" pitchFamily="49" charset="0"/>
                <a:cs typeface="Courier New" panose="02070309020205020404" pitchFamily="49" charset="0"/>
              </a:rPr>
              <a:t>	</a:t>
            </a:r>
            <a:r>
              <a:rPr lang="pl-PL" altLang="en-US" sz="2000" dirty="0">
                <a:solidFill>
                  <a:srgbClr val="000000"/>
                </a:solidFill>
                <a:latin typeface="Courier New" panose="02070309020205020404" pitchFamily="49" charset="0"/>
                <a:cs typeface="Courier New" panose="02070309020205020404" pitchFamily="49" charset="0"/>
              </a:rPr>
              <a:t>709847</a:t>
            </a:r>
          </a:p>
          <a:p>
            <a:pPr lvl="3"/>
            <a:r>
              <a:rPr lang="pl-PL" altLang="en-US" sz="2000" dirty="0">
                <a:solidFill>
                  <a:srgbClr val="000000"/>
                </a:solidFill>
                <a:latin typeface="Courier New" panose="02070309020205020404" pitchFamily="49" charset="0"/>
                <a:cs typeface="Courier New" panose="02070309020205020404" pitchFamily="49" charset="0"/>
              </a:rPr>
              <a:t>Uttar_Pradesh</a:t>
            </a:r>
            <a:r>
              <a:rPr lang="en-US" altLang="en-US" sz="2000" dirty="0">
                <a:solidFill>
                  <a:srgbClr val="000000"/>
                </a:solidFill>
                <a:latin typeface="Courier New" panose="02070309020205020404" pitchFamily="49" charset="0"/>
                <a:cs typeface="Courier New" panose="02070309020205020404" pitchFamily="49" charset="0"/>
              </a:rPr>
              <a:t>	</a:t>
            </a:r>
            <a:r>
              <a:rPr lang="pl-PL" altLang="en-US" sz="2000" dirty="0">
                <a:solidFill>
                  <a:srgbClr val="000000"/>
                </a:solidFill>
                <a:latin typeface="Courier New" panose="02070309020205020404" pitchFamily="49" charset="0"/>
                <a:cs typeface="Courier New" panose="02070309020205020404" pitchFamily="49" charset="0"/>
              </a:rPr>
              <a:t>225663</a:t>
            </a:r>
            <a:endParaRPr lang="en-US" altLang="en-US" sz="2000" dirty="0">
              <a:solidFill>
                <a:schemeClr val="tx1"/>
              </a:solidFill>
            </a:endParaRPr>
          </a:p>
          <a:p>
            <a:pPr lvl="3"/>
            <a:endParaRPr lang="en-US" altLang="en-US" sz="3600" dirty="0">
              <a:solidFill>
                <a:schemeClr val="tx1"/>
              </a:solidFill>
              <a:latin typeface="Arial" panose="020B0604020202020204" pitchFamily="34" charset="0"/>
            </a:endParaRPr>
          </a:p>
          <a:p>
            <a:pPr lvl="3"/>
            <a:endParaRPr lang="en-US" altLang="en-US" dirty="0">
              <a:solidFill>
                <a:srgbClr val="000000"/>
              </a:solidFill>
              <a:latin typeface="Courier New" panose="02070309020205020404" pitchFamily="49" charset="0"/>
              <a:cs typeface="Courier New" panose="02070309020205020404" pitchFamily="49" charset="0"/>
            </a:endParaRPr>
          </a:p>
        </p:txBody>
      </p:sp>
      <p:sp>
        <p:nvSpPr>
          <p:cNvPr id="6" name="Rectangle 3"/>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5968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t>
            </a:r>
          </a:p>
        </p:txBody>
      </p:sp>
      <p:sp>
        <p:nvSpPr>
          <p:cNvPr id="3" name="Content Placeholder 2"/>
          <p:cNvSpPr>
            <a:spLocks noGrp="1"/>
          </p:cNvSpPr>
          <p:nvPr>
            <p:ph idx="1"/>
          </p:nvPr>
        </p:nvSpPr>
        <p:spPr/>
        <p:txBody>
          <a:bodyPr/>
          <a:lstStyle/>
          <a:p>
            <a:endParaRPr lang="en-US" dirty="0"/>
          </a:p>
          <a:p>
            <a:pPr lvl="1"/>
            <a:r>
              <a:rPr lang="en-US" dirty="0"/>
              <a:t>Find the ratio of the highest per capita GDP to the lowest per capita GDP</a:t>
            </a:r>
          </a:p>
          <a:p>
            <a:pPr lvl="2"/>
            <a:r>
              <a:rPr lang="en-US" altLang="en-US" dirty="0">
                <a:solidFill>
                  <a:srgbClr val="000000"/>
                </a:solidFill>
                <a:latin typeface="Courier New" panose="02070309020205020404" pitchFamily="49" charset="0"/>
                <a:cs typeface="Courier New" panose="02070309020205020404" pitchFamily="49" charset="0"/>
              </a:rPr>
              <a:t>Ratio of </a:t>
            </a:r>
            <a:r>
              <a:rPr lang="en-US" altLang="en-US" dirty="0" err="1">
                <a:solidFill>
                  <a:srgbClr val="000000"/>
                </a:solidFill>
                <a:latin typeface="Courier New" panose="02070309020205020404" pitchFamily="49" charset="0"/>
                <a:cs typeface="Courier New" panose="02070309020205020404" pitchFamily="49" charset="0"/>
              </a:rPr>
              <a:t>Andhra_Pradesh</a:t>
            </a:r>
            <a:r>
              <a:rPr lang="en-US" altLang="en-US" dirty="0">
                <a:solidFill>
                  <a:srgbClr val="000000"/>
                </a:solidFill>
                <a:latin typeface="Courier New" panose="02070309020205020404" pitchFamily="49" charset="0"/>
                <a:cs typeface="Courier New" panose="02070309020205020404" pitchFamily="49" charset="0"/>
              </a:rPr>
              <a:t> with </a:t>
            </a:r>
            <a:r>
              <a:rPr lang="en-US" altLang="en-US" dirty="0" err="1">
                <a:solidFill>
                  <a:srgbClr val="000000"/>
                </a:solidFill>
                <a:latin typeface="Courier New" panose="02070309020205020404" pitchFamily="49" charset="0"/>
                <a:cs typeface="Courier New" panose="02070309020205020404" pitchFamily="49" charset="0"/>
              </a:rPr>
              <a:t>Uttar_Pradesh</a:t>
            </a:r>
            <a:endParaRPr lang="en-US" altLang="en-US" dirty="0">
              <a:solidFill>
                <a:srgbClr val="000000"/>
              </a:solidFill>
              <a:latin typeface="Courier New" panose="02070309020205020404" pitchFamily="49" charset="0"/>
              <a:cs typeface="Courier New" panose="02070309020205020404" pitchFamily="49" charset="0"/>
            </a:endParaRPr>
          </a:p>
          <a:p>
            <a:pPr lvl="2"/>
            <a:r>
              <a:rPr lang="en-US" altLang="en-US" sz="1400" dirty="0">
                <a:solidFill>
                  <a:srgbClr val="000000"/>
                </a:solidFill>
                <a:latin typeface="Courier New" panose="02070309020205020404" pitchFamily="49" charset="0"/>
                <a:cs typeface="Courier New" panose="02070309020205020404" pitchFamily="49" charset="0"/>
              </a:rPr>
              <a:t>616818:</a:t>
            </a:r>
            <a:r>
              <a:rPr lang="pl-PL" altLang="en-US" sz="1400" dirty="0">
                <a:solidFill>
                  <a:srgbClr val="000000"/>
                </a:solidFill>
                <a:latin typeface="Courier New" panose="02070309020205020404" pitchFamily="49" charset="0"/>
                <a:cs typeface="Courier New" panose="02070309020205020404" pitchFamily="49" charset="0"/>
              </a:rPr>
              <a:t>225663</a:t>
            </a:r>
            <a:r>
              <a:rPr lang="en-US" altLang="en-US" sz="1400" dirty="0">
                <a:solidFill>
                  <a:srgbClr val="000000"/>
                </a:solidFill>
                <a:latin typeface="Courier New" panose="02070309020205020404" pitchFamily="49" charset="0"/>
                <a:cs typeface="Courier New" panose="02070309020205020404" pitchFamily="49" charset="0"/>
              </a:rPr>
              <a:t>=2.7333590353757593</a:t>
            </a:r>
            <a:r>
              <a:rPr lang="en-US" altLang="en-US" sz="1800" dirty="0">
                <a:solidFill>
                  <a:schemeClr val="tx1"/>
                </a:solidFill>
              </a:rPr>
              <a:t> </a:t>
            </a:r>
            <a:endParaRPr lang="en-US" altLang="en-US" sz="3200" dirty="0">
              <a:solidFill>
                <a:schemeClr val="tx1"/>
              </a:solidFill>
              <a:latin typeface="Arial" panose="020B0604020202020204" pitchFamily="34" charset="0"/>
            </a:endParaRPr>
          </a:p>
          <a:p>
            <a:pPr lvl="2"/>
            <a:endParaRPr lang="en-US" altLang="en-US" sz="1400" dirty="0">
              <a:solidFill>
                <a:schemeClr val="tx1"/>
              </a:solidFill>
              <a:latin typeface="Arial" panose="020B0604020202020204" pitchFamily="34" charset="0"/>
            </a:endParaRPr>
          </a:p>
          <a:p>
            <a:pPr lvl="2"/>
            <a:endParaRPr lang="en-US" dirty="0"/>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07649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1257"/>
            <a:ext cx="7729728" cy="1841863"/>
          </a:xfrm>
        </p:spPr>
        <p:txBody>
          <a:bodyPr>
            <a:normAutofit fontScale="90000"/>
          </a:bodyPr>
          <a:lstStyle/>
          <a:p>
            <a:r>
              <a:rPr lang="en-US" dirty="0"/>
              <a:t>percentage contribution of the primary, secondary and tertiary sectors as a percentage of the total GDP for all the states. -1</a:t>
            </a:r>
            <a:br>
              <a:rPr lang="en-US" dirty="0"/>
            </a:b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5" y="2103121"/>
            <a:ext cx="3660213" cy="2292096"/>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349" y="2103120"/>
            <a:ext cx="4069515" cy="22920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489" y="4206241"/>
            <a:ext cx="4257375" cy="227293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1135" y="4062550"/>
            <a:ext cx="3660213" cy="2416628"/>
          </a:xfrm>
          <a:prstGeom prst="rect">
            <a:avLst/>
          </a:prstGeom>
        </p:spPr>
      </p:pic>
    </p:spTree>
    <p:extLst>
      <p:ext uri="{BB962C8B-B14F-4D97-AF65-F5344CB8AC3E}">
        <p14:creationId xmlns:p14="http://schemas.microsoft.com/office/powerpoint/2010/main" val="2286871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1257"/>
            <a:ext cx="7729728" cy="1841863"/>
          </a:xfrm>
        </p:spPr>
        <p:txBody>
          <a:bodyPr>
            <a:normAutofit fontScale="90000"/>
          </a:bodyPr>
          <a:lstStyle/>
          <a:p>
            <a:r>
              <a:rPr lang="en-US" dirty="0"/>
              <a:t>percentage contribution of the primary, secondary and tertiary sectors as a percentage of the total GDP for all the states. -2</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5" y="2103121"/>
            <a:ext cx="3777778" cy="23121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914" y="2103120"/>
            <a:ext cx="3951949" cy="231212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135" y="4173166"/>
            <a:ext cx="3777778" cy="221457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8913" y="4173166"/>
            <a:ext cx="3951950" cy="2214571"/>
          </a:xfrm>
          <a:prstGeom prst="rect">
            <a:avLst/>
          </a:prstGeom>
        </p:spPr>
      </p:pic>
    </p:spTree>
    <p:extLst>
      <p:ext uri="{BB962C8B-B14F-4D97-AF65-F5344CB8AC3E}">
        <p14:creationId xmlns:p14="http://schemas.microsoft.com/office/powerpoint/2010/main" val="1003368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1257"/>
            <a:ext cx="7729728" cy="1841863"/>
          </a:xfrm>
        </p:spPr>
        <p:txBody>
          <a:bodyPr>
            <a:normAutofit fontScale="90000"/>
          </a:bodyPr>
          <a:lstStyle/>
          <a:p>
            <a:r>
              <a:rPr lang="en-US" dirty="0"/>
              <a:t>percentage contribution of the primary, secondary and tertiary sectors as a percentage of the total GDP for all the states. -3</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2103121"/>
            <a:ext cx="3616045" cy="207699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181" y="2103120"/>
            <a:ext cx="4113683" cy="207699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136" y="4088674"/>
            <a:ext cx="3908407" cy="216843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181" y="4180115"/>
            <a:ext cx="4113683" cy="2076995"/>
          </a:xfrm>
          <a:prstGeom prst="rect">
            <a:avLst/>
          </a:prstGeom>
        </p:spPr>
      </p:pic>
    </p:spTree>
    <p:extLst>
      <p:ext uri="{BB962C8B-B14F-4D97-AF65-F5344CB8AC3E}">
        <p14:creationId xmlns:p14="http://schemas.microsoft.com/office/powerpoint/2010/main" val="2281533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1257"/>
            <a:ext cx="7729728" cy="1841863"/>
          </a:xfrm>
        </p:spPr>
        <p:txBody>
          <a:bodyPr>
            <a:normAutofit fontScale="90000"/>
          </a:bodyPr>
          <a:lstStyle/>
          <a:p>
            <a:r>
              <a:rPr lang="en-US" dirty="0"/>
              <a:t>percentage contribution of the primary, secondary and tertiary sectors as a percentage of the total GDP for all the states. -4</a:t>
            </a:r>
            <a:br>
              <a:rPr lang="en-US" dirty="0"/>
            </a:b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5" y="2103120"/>
            <a:ext cx="4061431" cy="2390504"/>
          </a:xfr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566" y="2103120"/>
            <a:ext cx="3668298" cy="248194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0426" y="4493623"/>
            <a:ext cx="4270438" cy="220762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1134" y="4219303"/>
            <a:ext cx="3803906" cy="2481943"/>
          </a:xfrm>
          <a:prstGeom prst="rect">
            <a:avLst/>
          </a:prstGeom>
        </p:spPr>
      </p:pic>
    </p:spTree>
    <p:extLst>
      <p:ext uri="{BB962C8B-B14F-4D97-AF65-F5344CB8AC3E}">
        <p14:creationId xmlns:p14="http://schemas.microsoft.com/office/powerpoint/2010/main" val="3171926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1257"/>
            <a:ext cx="7729728" cy="1841863"/>
          </a:xfrm>
        </p:spPr>
        <p:txBody>
          <a:bodyPr>
            <a:normAutofit fontScale="90000"/>
          </a:bodyPr>
          <a:lstStyle/>
          <a:p>
            <a:r>
              <a:rPr lang="en-US" dirty="0"/>
              <a:t>percentage contribution of the primary, secondary and tertiary sectors as a percentage of the total GDP for all the states. -5</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2103120"/>
            <a:ext cx="3856155" cy="224681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291" y="2103120"/>
            <a:ext cx="3873573" cy="224681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136" y="4120915"/>
            <a:ext cx="4091287" cy="229294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8620" y="4120915"/>
            <a:ext cx="4022244" cy="2292948"/>
          </a:xfrm>
          <a:prstGeom prst="rect">
            <a:avLst/>
          </a:prstGeom>
        </p:spPr>
      </p:pic>
    </p:spTree>
    <p:extLst>
      <p:ext uri="{BB962C8B-B14F-4D97-AF65-F5344CB8AC3E}">
        <p14:creationId xmlns:p14="http://schemas.microsoft.com/office/powerpoint/2010/main" val="2336186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1257"/>
            <a:ext cx="7729728" cy="1841863"/>
          </a:xfrm>
        </p:spPr>
        <p:txBody>
          <a:bodyPr>
            <a:normAutofit fontScale="90000"/>
          </a:bodyPr>
          <a:lstStyle/>
          <a:p>
            <a:r>
              <a:rPr lang="en-US" dirty="0"/>
              <a:t>percentage contribution of the primary, secondary and tertiary sectors as a percentage of the total GDP for all the states. -6</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2103120"/>
            <a:ext cx="3869218" cy="2024743"/>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672" y="2103120"/>
            <a:ext cx="4427192" cy="202474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135" y="3814354"/>
            <a:ext cx="4130475" cy="242969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2970" y="3944982"/>
            <a:ext cx="4147893" cy="2299063"/>
          </a:xfrm>
          <a:prstGeom prst="rect">
            <a:avLst/>
          </a:prstGeom>
        </p:spPr>
      </p:pic>
    </p:spTree>
    <p:extLst>
      <p:ext uri="{BB962C8B-B14F-4D97-AF65-F5344CB8AC3E}">
        <p14:creationId xmlns:p14="http://schemas.microsoft.com/office/powerpoint/2010/main" val="980916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1257"/>
            <a:ext cx="7729728" cy="1841863"/>
          </a:xfrm>
        </p:spPr>
        <p:txBody>
          <a:bodyPr>
            <a:normAutofit fontScale="90000"/>
          </a:bodyPr>
          <a:lstStyle/>
          <a:p>
            <a:r>
              <a:rPr lang="en-US" dirty="0"/>
              <a:t>percentage contribution of the primary, secondary and tertiary sectors as a percentage of the total GDP for all the states. -7</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2103121"/>
            <a:ext cx="3725527" cy="23121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055" y="2103120"/>
            <a:ext cx="4139809" cy="231212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136" y="4062549"/>
            <a:ext cx="3908407" cy="235131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0427" y="4062548"/>
            <a:ext cx="4270437" cy="2351316"/>
          </a:xfrm>
          <a:prstGeom prst="rect">
            <a:avLst/>
          </a:prstGeom>
        </p:spPr>
      </p:pic>
    </p:spTree>
    <p:extLst>
      <p:ext uri="{BB962C8B-B14F-4D97-AF65-F5344CB8AC3E}">
        <p14:creationId xmlns:p14="http://schemas.microsoft.com/office/powerpoint/2010/main" val="4074074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About datasets</a:t>
            </a:r>
          </a:p>
        </p:txBody>
      </p:sp>
      <p:sp>
        <p:nvSpPr>
          <p:cNvPr id="3" name="Content Placeholder 2"/>
          <p:cNvSpPr>
            <a:spLocks noGrp="1"/>
          </p:cNvSpPr>
          <p:nvPr>
            <p:ph idx="1"/>
          </p:nvPr>
        </p:nvSpPr>
        <p:spPr/>
        <p:txBody>
          <a:bodyPr/>
          <a:lstStyle/>
          <a:p>
            <a:pPr lvl="0"/>
            <a:endParaRPr lang="en-US" b="1" dirty="0"/>
          </a:p>
          <a:p>
            <a:pPr lvl="0"/>
            <a:r>
              <a:rPr lang="en-US" b="1" dirty="0"/>
              <a:t>Data I-A:</a:t>
            </a:r>
            <a:r>
              <a:rPr lang="en-US" dirty="0"/>
              <a:t> This dataset consists of the GSDP (Gross State Domestic Product) data for the states and union territories.</a:t>
            </a:r>
          </a:p>
          <a:p>
            <a:r>
              <a:rPr lang="en-US" b="1" dirty="0"/>
              <a:t>Data I-B:</a:t>
            </a:r>
            <a:r>
              <a:rPr lang="en-US" dirty="0"/>
              <a:t> This dataset contains the distribution of GSDP among three sectors: the primary sector (agriculture), the secondary sector (industry) and the tertiary sector (services) along with taxes and subsidies.</a:t>
            </a:r>
          </a:p>
        </p:txBody>
      </p:sp>
    </p:spTree>
    <p:extLst>
      <p:ext uri="{BB962C8B-B14F-4D97-AF65-F5344CB8AC3E}">
        <p14:creationId xmlns:p14="http://schemas.microsoft.com/office/powerpoint/2010/main" val="103938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top  </a:t>
            </a:r>
            <a:r>
              <a:rPr lang="en-US" b="1" dirty="0"/>
              <a:t>sub-sectors </a:t>
            </a:r>
            <a:r>
              <a:rPr lang="en-US" dirty="0"/>
              <a:t> that contribute to approximately 80% of the GSDP of each category</a:t>
            </a:r>
          </a:p>
        </p:txBody>
      </p:sp>
      <p:sp>
        <p:nvSpPr>
          <p:cNvPr id="3" name="Content Placeholder 2"/>
          <p:cNvSpPr>
            <a:spLocks noGrp="1"/>
          </p:cNvSpPr>
          <p:nvPr>
            <p:ph idx="1"/>
          </p:nvPr>
        </p:nvSpPr>
        <p:spPr>
          <a:xfrm>
            <a:off x="2231136" y="2338251"/>
            <a:ext cx="7729728" cy="3840479"/>
          </a:xfrm>
        </p:spPr>
        <p:txBody>
          <a:bodyPr>
            <a:normAutofit fontScale="92500" lnSpcReduction="20000"/>
          </a:bodyPr>
          <a:lstStyle/>
          <a:p>
            <a:r>
              <a:rPr lang="en-US" dirty="0"/>
              <a:t>States in category 1:</a:t>
            </a:r>
          </a:p>
          <a:p>
            <a:pPr lvl="1"/>
            <a:r>
              <a:rPr lang="en-US" altLang="en-US" dirty="0">
                <a:solidFill>
                  <a:srgbClr val="000000"/>
                </a:solidFill>
                <a:latin typeface="Courier New" panose="02070309020205020404" pitchFamily="49" charset="0"/>
                <a:cs typeface="Courier New" panose="02070309020205020404" pitchFamily="49" charset="0"/>
              </a:rPr>
              <a:t>Assam,Bihar,Jharkhand,Manipur,Tripura,Uttar_Pradesh</a:t>
            </a:r>
            <a:endParaRPr lang="en-US" dirty="0"/>
          </a:p>
          <a:p>
            <a:r>
              <a:rPr lang="en-US" dirty="0"/>
              <a:t>States in category 2:</a:t>
            </a:r>
          </a:p>
          <a:p>
            <a:pPr lvl="1"/>
            <a:r>
              <a:rPr lang="en-US" altLang="en-US" dirty="0">
                <a:solidFill>
                  <a:srgbClr val="000000"/>
                </a:solidFill>
                <a:latin typeface="Courier New" panose="02070309020205020404" pitchFamily="49" charset="0"/>
                <a:cs typeface="Courier New" panose="02070309020205020404" pitchFamily="49" charset="0"/>
              </a:rPr>
              <a:t>Jammu_Kashmir,Madhya_Pradesh,Meghalaya,Mizoram,Nagaland,Odisha,Punjab,Rajasthan</a:t>
            </a:r>
            <a:endParaRPr lang="en-US" dirty="0"/>
          </a:p>
          <a:p>
            <a:r>
              <a:rPr lang="en-US" dirty="0"/>
              <a:t>States in category 3:</a:t>
            </a:r>
          </a:p>
          <a:p>
            <a:pPr lvl="1"/>
            <a:r>
              <a:rPr lang="en-US" altLang="en-US" dirty="0">
                <a:solidFill>
                  <a:srgbClr val="000000"/>
                </a:solidFill>
                <a:latin typeface="Courier New" panose="02070309020205020404" pitchFamily="49" charset="0"/>
                <a:cs typeface="Courier New" panose="02070309020205020404" pitchFamily="49" charset="0"/>
              </a:rPr>
              <a:t>Andhra_Pradesh,Arunachal_Pradesh,Chhattisgarh,Gujarat,Himachal_Pradesh,Karnataka,Kerala,Maharashtra,Uttarakhand</a:t>
            </a:r>
          </a:p>
          <a:p>
            <a:r>
              <a:rPr lang="en-US" dirty="0"/>
              <a:t>States in category 4:</a:t>
            </a:r>
          </a:p>
          <a:p>
            <a:pPr lvl="1"/>
            <a:r>
              <a:rPr lang="en-US" altLang="en-US" dirty="0">
                <a:solidFill>
                  <a:srgbClr val="000000"/>
                </a:solidFill>
                <a:latin typeface="Courier New" panose="02070309020205020404" pitchFamily="49" charset="0"/>
                <a:cs typeface="Courier New" panose="02070309020205020404" pitchFamily="49" charset="0"/>
              </a:rPr>
              <a:t>Goa,Haryana,Sikkim,Tamil_Nadu,Telangana</a:t>
            </a:r>
            <a:endParaRPr lang="en-US" dirty="0"/>
          </a:p>
          <a:p>
            <a:pPr lvl="1"/>
            <a:endParaRPr lang="en-US" dirty="0"/>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5107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top  </a:t>
            </a:r>
            <a:r>
              <a:rPr lang="en-US" b="1" dirty="0"/>
              <a:t>sub-sectors </a:t>
            </a:r>
            <a:r>
              <a:rPr lang="en-US" dirty="0"/>
              <a:t> that contribute to approximately 80% of the GSDP of each category</a:t>
            </a:r>
          </a:p>
        </p:txBody>
      </p:sp>
      <p:sp>
        <p:nvSpPr>
          <p:cNvPr id="5" name="Rectangle 2"/>
          <p:cNvSpPr>
            <a:spLocks noGrp="1" noChangeArrowheads="1"/>
          </p:cNvSpPr>
          <p:nvPr>
            <p:ph idx="1"/>
          </p:nvPr>
        </p:nvSpPr>
        <p:spPr bwMode="auto">
          <a:xfrm>
            <a:off x="2230438" y="2342759"/>
            <a:ext cx="9650078"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indent="0" eaLnBrk="0" fontAlgn="base" hangingPunct="0">
              <a:spcBef>
                <a:spcPct val="0"/>
              </a:spcBef>
              <a:spcAft>
                <a:spcPct val="0"/>
              </a:spcAft>
              <a:buClrTx/>
              <a:buNone/>
            </a:pPr>
            <a:r>
              <a:rPr lang="en-US" altLang="en-US" b="1" u="sng" dirty="0">
                <a:solidFill>
                  <a:srgbClr val="000000"/>
                </a:solidFill>
                <a:latin typeface="Courier New" panose="02070309020205020404" pitchFamily="49" charset="0"/>
                <a:cs typeface="Courier New" panose="02070309020205020404" pitchFamily="49" charset="0"/>
              </a:rPr>
              <a:t>Category 1</a:t>
            </a:r>
          </a:p>
          <a:p>
            <a:pPr marL="0" indent="0" eaLnBrk="0" fontAlgn="base" hangingPunct="0">
              <a:spcBef>
                <a:spcPct val="0"/>
              </a:spcBef>
              <a:spcAft>
                <a:spcPct val="0"/>
              </a:spcAft>
              <a:buClrTx/>
              <a:buNone/>
            </a:pPr>
            <a:endParaRPr lang="en-US" altLang="en-US" b="1" u="sng" dirty="0">
              <a:solidFill>
                <a:srgbClr val="000000"/>
              </a:solidFill>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Agriculture, forestry and fishing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190516074.0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Crops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126400795.0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Trade, repair, hotels and restaurants</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98056120.0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Real estate, ownership of dwelling &amp; professional services</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97289273.0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Manufacturing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94139557.0</a:t>
            </a:r>
            <a:r>
              <a:rPr lang="en-US" altLang="en-US" sz="2400" dirty="0">
                <a:solidFill>
                  <a:schemeClr val="tx1"/>
                </a:solidFill>
              </a:rPr>
              <a:t> </a:t>
            </a:r>
            <a:endParaRPr lang="en-US" altLang="en-US" sz="4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8792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top  </a:t>
            </a:r>
            <a:r>
              <a:rPr lang="en-US" b="1" dirty="0"/>
              <a:t>sub-sectors </a:t>
            </a:r>
            <a:r>
              <a:rPr lang="en-US" dirty="0"/>
              <a:t> that contribute to approximately 80% of the GSDP of each category</a:t>
            </a:r>
          </a:p>
        </p:txBody>
      </p:sp>
      <p:sp>
        <p:nvSpPr>
          <p:cNvPr id="5" name="Rectangle 2"/>
          <p:cNvSpPr>
            <a:spLocks noGrp="1" noChangeArrowheads="1"/>
          </p:cNvSpPr>
          <p:nvPr>
            <p:ph idx="1"/>
          </p:nvPr>
        </p:nvSpPr>
        <p:spPr bwMode="auto">
          <a:xfrm>
            <a:off x="2230438" y="2355826"/>
            <a:ext cx="7030771"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indent="0" eaLnBrk="0" fontAlgn="base" hangingPunct="0">
              <a:spcBef>
                <a:spcPct val="0"/>
              </a:spcBef>
              <a:spcAft>
                <a:spcPct val="0"/>
              </a:spcAft>
              <a:buClrTx/>
              <a:buNone/>
            </a:pPr>
            <a:r>
              <a:rPr lang="en-US" altLang="en-US" b="1" u="sng" dirty="0">
                <a:solidFill>
                  <a:srgbClr val="000000"/>
                </a:solidFill>
                <a:latin typeface="Courier New" panose="02070309020205020404" pitchFamily="49" charset="0"/>
                <a:cs typeface="Courier New" panose="02070309020205020404" pitchFamily="49" charset="0"/>
              </a:rPr>
              <a:t>Category 2</a:t>
            </a:r>
          </a:p>
          <a:p>
            <a:pPr marL="0" indent="0" eaLnBrk="0" fontAlgn="base" hangingPunct="0">
              <a:spcBef>
                <a:spcPct val="0"/>
              </a:spcBef>
              <a:spcAft>
                <a:spcPct val="0"/>
              </a:spcAft>
              <a:buClrTx/>
              <a:buNone/>
            </a:pPr>
            <a:endParaRPr lang="en-US" altLang="en-US" b="1" u="sng" dirty="0">
              <a:solidFill>
                <a:srgbClr val="000000"/>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Agriculture, forestry and fishing</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421213896.0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Crops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286883608.0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Manufacturing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201157828.0</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Trade, repair, hotels and restaurants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190693882.0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Trade &amp; repair services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177295168.0</a:t>
            </a:r>
            <a:r>
              <a:rPr lang="en-US" altLang="en-US" sz="2400" dirty="0">
                <a:solidFill>
                  <a:schemeClr val="tx1"/>
                </a:solidFill>
              </a:rPr>
              <a:t> </a:t>
            </a:r>
            <a:endParaRPr lang="en-US" altLang="en-US" sz="4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4351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top  </a:t>
            </a:r>
            <a:r>
              <a:rPr lang="en-US" b="1" dirty="0"/>
              <a:t>sub-sectors </a:t>
            </a:r>
            <a:r>
              <a:rPr lang="en-US" dirty="0"/>
              <a:t> that contribute to approximately 80% of the GSDP of each category</a:t>
            </a:r>
          </a:p>
        </p:txBody>
      </p:sp>
      <p:sp>
        <p:nvSpPr>
          <p:cNvPr id="5" name="Rectangle 2"/>
          <p:cNvSpPr>
            <a:spLocks noGrp="1" noChangeArrowheads="1"/>
          </p:cNvSpPr>
          <p:nvPr>
            <p:ph idx="1"/>
          </p:nvPr>
        </p:nvSpPr>
        <p:spPr bwMode="auto">
          <a:xfrm>
            <a:off x="2230438" y="2355831"/>
            <a:ext cx="9925794"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indent="0" eaLnBrk="0" fontAlgn="base" hangingPunct="0">
              <a:spcBef>
                <a:spcPct val="0"/>
              </a:spcBef>
              <a:spcAft>
                <a:spcPct val="0"/>
              </a:spcAft>
              <a:buClrTx/>
              <a:buNone/>
            </a:pPr>
            <a:r>
              <a:rPr lang="en-US" altLang="en-US" b="1" u="sng" dirty="0">
                <a:solidFill>
                  <a:srgbClr val="000000"/>
                </a:solidFill>
                <a:latin typeface="Courier New" panose="02070309020205020404" pitchFamily="49" charset="0"/>
                <a:cs typeface="Courier New" panose="02070309020205020404" pitchFamily="49" charset="0"/>
              </a:rPr>
              <a:t>Category 3</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Agriculture, forestry and fishing</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747445116.0</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Manufacturing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596526140.0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Crops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490747080.0</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Real estate, ownership of dwelling &amp; professional services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473801541.0 </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Taxes on Products</a:t>
            </a:r>
          </a:p>
          <a:p>
            <a:pPr mar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426020857.75</a:t>
            </a:r>
            <a:r>
              <a:rPr lang="en-US" altLang="en-US" sz="2400" dirty="0">
                <a:solidFill>
                  <a:schemeClr val="tx1"/>
                </a:solidFill>
              </a:rPr>
              <a:t> </a:t>
            </a:r>
            <a:endParaRPr lang="en-US" altLang="en-US" sz="4000" dirty="0">
              <a:solidFill>
                <a:schemeClr val="tx1"/>
              </a:solidFill>
              <a:latin typeface="Arial" panose="020B0604020202020204" pitchFamily="34" charset="0"/>
            </a:endParaRPr>
          </a:p>
          <a:p>
            <a:pPr marL="0" indent="0" eaLnBrk="0" fontAlgn="base" hangingPunct="0">
              <a:spcBef>
                <a:spcPct val="0"/>
              </a:spcBef>
              <a:spcAft>
                <a:spcPct val="0"/>
              </a:spcAft>
              <a:buClrTx/>
              <a:buNone/>
            </a:pPr>
            <a:endParaRPr lang="en-US" altLang="en-US" b="1" u="sng"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4242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top  </a:t>
            </a:r>
            <a:r>
              <a:rPr lang="en-US" b="1" dirty="0"/>
              <a:t>sub-sectors </a:t>
            </a:r>
            <a:r>
              <a:rPr lang="en-US" dirty="0"/>
              <a:t> that contribute to approximately 80% of the GSDP of each category</a:t>
            </a:r>
          </a:p>
        </p:txBody>
      </p:sp>
      <p:sp>
        <p:nvSpPr>
          <p:cNvPr id="5" name="Rectangle 2"/>
          <p:cNvSpPr>
            <a:spLocks noGrp="1" noChangeArrowheads="1"/>
          </p:cNvSpPr>
          <p:nvPr>
            <p:ph idx="1"/>
          </p:nvPr>
        </p:nvSpPr>
        <p:spPr bwMode="auto">
          <a:xfrm>
            <a:off x="2231136" y="2242893"/>
            <a:ext cx="9787936"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indent="0" eaLnBrk="0" fontAlgn="base" hangingPunct="0">
              <a:spcBef>
                <a:spcPct val="0"/>
              </a:spcBef>
              <a:spcAft>
                <a:spcPct val="0"/>
              </a:spcAft>
              <a:buClrTx/>
              <a:buNone/>
            </a:pPr>
            <a:r>
              <a:rPr lang="en-US" altLang="en-US" b="1" u="sng" dirty="0">
                <a:solidFill>
                  <a:srgbClr val="000000"/>
                </a:solidFill>
                <a:latin typeface="Courier New" panose="02070309020205020404" pitchFamily="49" charset="0"/>
                <a:cs typeface="Courier New" panose="02070309020205020404" pitchFamily="49" charset="0"/>
              </a:rPr>
              <a:t>Category 4</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Agriculture, forestry and fishing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909365033.0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Manufacturing</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799492370.0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Real estate, ownership of dwelling &amp; professional services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665042163.0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Crops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583666668.0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Taxes on Products</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558210586.75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Subsector : Trade, repair, hotels and restaurants </a:t>
            </a:r>
          </a:p>
          <a:p>
            <a:pPr marL="0" lvl="0" indent="0" eaLnBrk="0" fontAlgn="base" hangingPunct="0">
              <a:spcBef>
                <a:spcPct val="0"/>
              </a:spcBef>
              <a:spcAft>
                <a:spcPct val="0"/>
              </a:spcAft>
              <a:buClrTx/>
              <a:buNone/>
            </a:pPr>
            <a:r>
              <a:rPr lang="en-US" altLang="en-US" dirty="0">
                <a:solidFill>
                  <a:srgbClr val="000000"/>
                </a:solidFill>
                <a:latin typeface="Courier New" panose="02070309020205020404" pitchFamily="49" charset="0"/>
                <a:cs typeface="Courier New" panose="02070309020205020404" pitchFamily="49" charset="0"/>
              </a:rPr>
              <a:t>Contribution : 547263084.0</a:t>
            </a:r>
            <a:r>
              <a:rPr lang="en-US" altLang="en-US" sz="2400" dirty="0">
                <a:solidFill>
                  <a:schemeClr val="tx1"/>
                </a:solidFill>
              </a:rPr>
              <a:t> </a:t>
            </a:r>
            <a:endParaRPr lang="en-US" altLang="en-US" sz="4000" dirty="0">
              <a:solidFill>
                <a:schemeClr val="tx1"/>
              </a:solidFill>
              <a:latin typeface="Arial" panose="020B0604020202020204" pitchFamily="34" charset="0"/>
            </a:endParaRPr>
          </a:p>
          <a:p>
            <a:pPr marL="0" indent="0" eaLnBrk="0" fontAlgn="base" hangingPunct="0">
              <a:spcBef>
                <a:spcPct val="0"/>
              </a:spcBef>
              <a:spcAft>
                <a:spcPct val="0"/>
              </a:spcAft>
              <a:buClrTx/>
              <a:buNone/>
            </a:pPr>
            <a:endParaRPr lang="en-US" altLang="en-US" b="1" u="sng"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5121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8073" y="102543"/>
            <a:ext cx="7729728" cy="1020862"/>
          </a:xfrm>
        </p:spPr>
        <p:txBody>
          <a:bodyPr>
            <a:normAutofit fontScale="90000"/>
          </a:bodyPr>
          <a:lstStyle/>
          <a:p>
            <a:r>
              <a:rPr lang="en-US" dirty="0"/>
              <a:t>Plot the contribution of the sub-sectors as a percentage of the GSDP of each category(Category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8903" y="1123405"/>
            <a:ext cx="10750731" cy="5643155"/>
          </a:xfrm>
        </p:spPr>
      </p:pic>
    </p:spTree>
    <p:extLst>
      <p:ext uri="{BB962C8B-B14F-4D97-AF65-F5344CB8AC3E}">
        <p14:creationId xmlns:p14="http://schemas.microsoft.com/office/powerpoint/2010/main" val="301377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8073" y="102543"/>
            <a:ext cx="7729728" cy="1020862"/>
          </a:xfrm>
        </p:spPr>
        <p:txBody>
          <a:bodyPr>
            <a:normAutofit fontScale="90000"/>
          </a:bodyPr>
          <a:lstStyle/>
          <a:p>
            <a:r>
              <a:rPr lang="en-US" dirty="0"/>
              <a:t>Plot the contribution of the sub-sectors as a percentage of the GSDP of each category(Category 2)</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8274" y="1123405"/>
            <a:ext cx="10907485" cy="5734595"/>
          </a:xfrm>
        </p:spPr>
      </p:pic>
    </p:spTree>
    <p:extLst>
      <p:ext uri="{BB962C8B-B14F-4D97-AF65-F5344CB8AC3E}">
        <p14:creationId xmlns:p14="http://schemas.microsoft.com/office/powerpoint/2010/main" val="4000149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8073" y="102543"/>
            <a:ext cx="7729728" cy="1020862"/>
          </a:xfrm>
        </p:spPr>
        <p:txBody>
          <a:bodyPr>
            <a:normAutofit fontScale="90000"/>
          </a:bodyPr>
          <a:lstStyle/>
          <a:p>
            <a:r>
              <a:rPr lang="en-US" dirty="0"/>
              <a:t>Plot the contribution of the sub-sectors as a percentage of the GSDP of each category(Category 3)</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823" y="1214846"/>
            <a:ext cx="11247120" cy="5421085"/>
          </a:xfrm>
        </p:spPr>
      </p:pic>
    </p:spTree>
    <p:extLst>
      <p:ext uri="{BB962C8B-B14F-4D97-AF65-F5344CB8AC3E}">
        <p14:creationId xmlns:p14="http://schemas.microsoft.com/office/powerpoint/2010/main" val="3606438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8073" y="102543"/>
            <a:ext cx="7729728" cy="1020862"/>
          </a:xfrm>
        </p:spPr>
        <p:txBody>
          <a:bodyPr>
            <a:normAutofit fontScale="90000"/>
          </a:bodyPr>
          <a:lstStyle/>
          <a:p>
            <a:r>
              <a:rPr lang="en-US" dirty="0"/>
              <a:t>Plot the contribution of the sub-sectors as a percentage of the GSDP of each category(Category 4)</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285" y="1227908"/>
            <a:ext cx="11077303" cy="5447212"/>
          </a:xfrm>
        </p:spPr>
      </p:pic>
    </p:spTree>
    <p:extLst>
      <p:ext uri="{BB962C8B-B14F-4D97-AF65-F5344CB8AC3E}">
        <p14:creationId xmlns:p14="http://schemas.microsoft.com/office/powerpoint/2010/main" val="1310523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t>
            </a:r>
          </a:p>
        </p:txBody>
      </p:sp>
      <p:sp>
        <p:nvSpPr>
          <p:cNvPr id="3" name="Content Placeholder 2"/>
          <p:cNvSpPr>
            <a:spLocks noGrp="1"/>
          </p:cNvSpPr>
          <p:nvPr>
            <p:ph idx="1"/>
          </p:nvPr>
        </p:nvSpPr>
        <p:spPr>
          <a:xfrm>
            <a:off x="2231136" y="2299064"/>
            <a:ext cx="7729728" cy="4023360"/>
          </a:xfrm>
        </p:spPr>
        <p:txBody>
          <a:bodyPr>
            <a:normAutofit fontScale="85000" lnSpcReduction="10000"/>
          </a:bodyPr>
          <a:lstStyle/>
          <a:p>
            <a:pPr lvl="0"/>
            <a:r>
              <a:rPr lang="en-US" dirty="0"/>
              <a:t>How does the GDP distribution of the top states (C1) differ from the others?</a:t>
            </a:r>
          </a:p>
          <a:p>
            <a:pPr lvl="1"/>
            <a:r>
              <a:rPr lang="en-US" dirty="0"/>
              <a:t>GDP per capita allows us to compare the prosperity of countries with different population sizes. Top states have more gdp than others.</a:t>
            </a:r>
          </a:p>
          <a:p>
            <a:pPr lvl="0"/>
            <a:r>
              <a:rPr lang="en-US" dirty="0"/>
              <a:t>Which sub-sectors seem to be correlated with high GDP?</a:t>
            </a:r>
          </a:p>
          <a:p>
            <a:pPr lvl="1"/>
            <a:r>
              <a:rPr lang="en-US" altLang="en-US" dirty="0">
                <a:solidFill>
                  <a:srgbClr val="000000"/>
                </a:solidFill>
                <a:latin typeface="Courier New" panose="02070309020205020404" pitchFamily="49" charset="0"/>
                <a:cs typeface="Courier New" panose="02070309020205020404" pitchFamily="49" charset="0"/>
              </a:rPr>
              <a:t>1.Agriculture, forestry </a:t>
            </a:r>
          </a:p>
          <a:p>
            <a:pPr lvl="1"/>
            <a:r>
              <a:rPr lang="en-US" altLang="en-US" dirty="0">
                <a:solidFill>
                  <a:srgbClr val="000000"/>
                </a:solidFill>
                <a:latin typeface="Courier New" panose="02070309020205020404" pitchFamily="49" charset="0"/>
                <a:cs typeface="Courier New" panose="02070309020205020404" pitchFamily="49" charset="0"/>
              </a:rPr>
              <a:t>2.Fishing</a:t>
            </a:r>
          </a:p>
          <a:p>
            <a:pPr lvl="1"/>
            <a:r>
              <a:rPr lang="en-US" altLang="en-US" dirty="0">
                <a:solidFill>
                  <a:srgbClr val="000000"/>
                </a:solidFill>
                <a:latin typeface="Courier New" panose="02070309020205020404" pitchFamily="49" charset="0"/>
                <a:cs typeface="Courier New" panose="02070309020205020404" pitchFamily="49" charset="0"/>
              </a:rPr>
              <a:t>3.Crops ,Trade repair, hotels and restaurants</a:t>
            </a:r>
            <a:r>
              <a:rPr lang="en-US" altLang="en-US" sz="2000" dirty="0">
                <a:solidFill>
                  <a:schemeClr val="tx1"/>
                </a:solidFill>
              </a:rPr>
              <a:t> </a:t>
            </a:r>
            <a:endParaRPr lang="en-US" dirty="0"/>
          </a:p>
          <a:p>
            <a:pPr lvl="0"/>
            <a:r>
              <a:rPr lang="en-US" dirty="0"/>
              <a:t>Which sub-sectors do the various categories need to focus on? </a:t>
            </a:r>
          </a:p>
          <a:p>
            <a:pPr lvl="2"/>
            <a:r>
              <a:rPr lang="en-US" dirty="0"/>
              <a:t>Air transport	,Water transport, Road transport</a:t>
            </a:r>
          </a:p>
        </p:txBody>
      </p:sp>
      <p:sp>
        <p:nvSpPr>
          <p:cNvPr id="6" name="Rectangle 3"/>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5300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average growth of states for the duration 2013-14, 2014-15 and 2015-16</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2438400"/>
            <a:ext cx="7729728" cy="2957689"/>
          </a:xfrm>
        </p:spPr>
      </p:pic>
      <p:sp>
        <p:nvSpPr>
          <p:cNvPr id="7" name="TextBox 6"/>
          <p:cNvSpPr txBox="1"/>
          <p:nvPr/>
        </p:nvSpPr>
        <p:spPr>
          <a:xfrm>
            <a:off x="2231136" y="5565422"/>
            <a:ext cx="7729728" cy="923330"/>
          </a:xfrm>
          <a:prstGeom prst="rect">
            <a:avLst/>
          </a:prstGeom>
          <a:noFill/>
        </p:spPr>
        <p:txBody>
          <a:bodyPr wrap="square" rtlCol="0">
            <a:spAutoFit/>
          </a:bodyPr>
          <a:lstStyle/>
          <a:p>
            <a:r>
              <a:rPr lang="en-US" dirty="0"/>
              <a:t>Assumptions:</a:t>
            </a:r>
          </a:p>
          <a:p>
            <a:r>
              <a:rPr lang="en-US" dirty="0"/>
              <a:t>Filled nan values with median</a:t>
            </a:r>
          </a:p>
          <a:p>
            <a:r>
              <a:rPr lang="en-US" dirty="0"/>
              <a:t>Dropped rows other than duration 2013-14, 2014-15 and 2015-16</a:t>
            </a:r>
          </a:p>
        </p:txBody>
      </p:sp>
    </p:spTree>
    <p:extLst>
      <p:ext uri="{BB962C8B-B14F-4D97-AF65-F5344CB8AC3E}">
        <p14:creationId xmlns:p14="http://schemas.microsoft.com/office/powerpoint/2010/main" val="4183877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533618"/>
            <a:ext cx="7729728" cy="1188720"/>
          </a:xfrm>
        </p:spPr>
        <p:txBody>
          <a:bodyPr/>
          <a:lstStyle/>
          <a:p>
            <a:r>
              <a:rPr lang="en-US" b="1" dirty="0"/>
              <a:t>Part-II: GDP and Education</a:t>
            </a:r>
            <a:endParaRPr lang="en-US" dirty="0"/>
          </a:p>
        </p:txBody>
      </p:sp>
      <p:sp>
        <p:nvSpPr>
          <p:cNvPr id="3" name="Content Placeholder 2"/>
          <p:cNvSpPr>
            <a:spLocks noGrp="1"/>
          </p:cNvSpPr>
          <p:nvPr>
            <p:ph idx="1"/>
          </p:nvPr>
        </p:nvSpPr>
        <p:spPr>
          <a:xfrm>
            <a:off x="2100507" y="1722338"/>
            <a:ext cx="7729728" cy="3101983"/>
          </a:xfrm>
        </p:spPr>
        <p:txBody>
          <a:bodyPr/>
          <a:lstStyle/>
          <a:p>
            <a:r>
              <a:rPr lang="en-US" dirty="0"/>
              <a:t>Any correlation of GDP per capita with dropout rates in education (primary, upper primary and secondary) for the year 2014-2015 </a:t>
            </a:r>
          </a:p>
          <a:p>
            <a:endParaRPr lang="en-US" dirty="0"/>
          </a:p>
        </p:txBody>
      </p:sp>
      <p:pic>
        <p:nvPicPr>
          <p:cNvPr id="4" name="Picture 3"/>
          <p:cNvPicPr>
            <a:picLocks noChangeAspect="1"/>
          </p:cNvPicPr>
          <p:nvPr/>
        </p:nvPicPr>
        <p:blipFill>
          <a:blip r:embed="rId2"/>
          <a:stretch>
            <a:fillRect/>
          </a:stretch>
        </p:blipFill>
        <p:spPr>
          <a:xfrm>
            <a:off x="2873829" y="2328410"/>
            <a:ext cx="5486399" cy="2828044"/>
          </a:xfrm>
          <a:prstGeom prst="rect">
            <a:avLst/>
          </a:prstGeom>
        </p:spPr>
      </p:pic>
      <p:sp>
        <p:nvSpPr>
          <p:cNvPr id="5" name="TextBox 4"/>
          <p:cNvSpPr txBox="1"/>
          <p:nvPr/>
        </p:nvSpPr>
        <p:spPr>
          <a:xfrm>
            <a:off x="2231136" y="5156454"/>
            <a:ext cx="8307977" cy="2031325"/>
          </a:xfrm>
          <a:prstGeom prst="rect">
            <a:avLst/>
          </a:prstGeom>
          <a:noFill/>
        </p:spPr>
        <p:txBody>
          <a:bodyPr wrap="square" rtlCol="0">
            <a:spAutoFit/>
          </a:bodyPr>
          <a:lstStyle/>
          <a:p>
            <a:r>
              <a:rPr lang="en-US" dirty="0"/>
              <a:t>Assumptions:</a:t>
            </a:r>
          </a:p>
          <a:p>
            <a:r>
              <a:rPr lang="en-US" dirty="0"/>
              <a:t>I have only taken states that are also in DATA-B</a:t>
            </a:r>
          </a:p>
          <a:p>
            <a:r>
              <a:rPr lang="en-US" dirty="0"/>
              <a:t>First column is GDP per capita</a:t>
            </a:r>
          </a:p>
          <a:p>
            <a:r>
              <a:rPr lang="en-US" dirty="0"/>
              <a:t>Second is dropout Rate of primary 2014-15  </a:t>
            </a:r>
          </a:p>
          <a:p>
            <a:r>
              <a:rPr lang="en-US" dirty="0"/>
              <a:t>Third is dropout Rate of upper primary 2014-15</a:t>
            </a:r>
          </a:p>
          <a:p>
            <a:r>
              <a:rPr lang="en-US" dirty="0"/>
              <a:t>Fourth is dropout Rate of upper secondary 2014-15</a:t>
            </a:r>
          </a:p>
          <a:p>
            <a:endParaRPr lang="en-US" dirty="0"/>
          </a:p>
        </p:txBody>
      </p:sp>
    </p:spTree>
    <p:extLst>
      <p:ext uri="{BB962C8B-B14F-4D97-AF65-F5344CB8AC3E}">
        <p14:creationId xmlns:p14="http://schemas.microsoft.com/office/powerpoint/2010/main" val="696161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reasonable hypothesis for the observations from the data</a:t>
            </a:r>
          </a:p>
        </p:txBody>
      </p:sp>
      <p:sp>
        <p:nvSpPr>
          <p:cNvPr id="3" name="Content Placeholder 2"/>
          <p:cNvSpPr>
            <a:spLocks noGrp="1"/>
          </p:cNvSpPr>
          <p:nvPr>
            <p:ph idx="1"/>
          </p:nvPr>
        </p:nvSpPr>
        <p:spPr/>
        <p:txBody>
          <a:bodyPr/>
          <a:lstStyle/>
          <a:p>
            <a:r>
              <a:rPr lang="en-US" dirty="0"/>
              <a:t>Education is vital for economic development. According to Vision </a:t>
            </a:r>
            <a:r>
              <a:rPr lang="en-US"/>
              <a:t>2030 of World </a:t>
            </a:r>
            <a:r>
              <a:rPr lang="en-US" dirty="0"/>
              <a:t>Economic Forum , “Education is key component of economic growth because it has directly influence on entrepreneurship, productivity growth and then increases employment opportunities and women empowerment. Education helps in making potential youth for the enhancement of ability, creativity and systematically skills to contest with the fast changing Global inclination. Students drop outs reduces literacy rate of country and non-innovative environment.</a:t>
            </a:r>
          </a:p>
        </p:txBody>
      </p:sp>
    </p:spTree>
    <p:extLst>
      <p:ext uri="{BB962C8B-B14F-4D97-AF65-F5344CB8AC3E}">
        <p14:creationId xmlns:p14="http://schemas.microsoft.com/office/powerpoint/2010/main" val="1082378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686387"/>
            <a:ext cx="7729728" cy="1188720"/>
          </a:xfrm>
        </p:spPr>
        <p:txBody>
          <a:bodyPr>
            <a:normAutofit fontScale="90000"/>
          </a:bodyPr>
          <a:lstStyle/>
          <a:p>
            <a:r>
              <a:rPr lang="en-US" dirty="0"/>
              <a:t>average growth rates of the various states -1</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1958667"/>
            <a:ext cx="7729728" cy="3505155"/>
          </a:xfrm>
        </p:spPr>
      </p:pic>
      <p:sp>
        <p:nvSpPr>
          <p:cNvPr id="10" name="TextBox 9"/>
          <p:cNvSpPr txBox="1"/>
          <p:nvPr/>
        </p:nvSpPr>
        <p:spPr>
          <a:xfrm>
            <a:off x="3093155" y="2352161"/>
            <a:ext cx="745067" cy="261610"/>
          </a:xfrm>
          <a:prstGeom prst="rect">
            <a:avLst/>
          </a:prstGeom>
          <a:noFill/>
        </p:spPr>
        <p:txBody>
          <a:bodyPr wrap="square" rtlCol="0">
            <a:spAutoFit/>
          </a:bodyPr>
          <a:lstStyle/>
          <a:p>
            <a:r>
              <a:rPr lang="en-US" sz="1100" dirty="0"/>
              <a:t>10E5</a:t>
            </a:r>
          </a:p>
        </p:txBody>
      </p:sp>
      <p:sp>
        <p:nvSpPr>
          <p:cNvPr id="11" name="TextBox 10"/>
          <p:cNvSpPr txBox="1"/>
          <p:nvPr/>
        </p:nvSpPr>
        <p:spPr>
          <a:xfrm>
            <a:off x="2231136" y="5463822"/>
            <a:ext cx="7729728" cy="1477328"/>
          </a:xfrm>
          <a:prstGeom prst="rect">
            <a:avLst/>
          </a:prstGeom>
          <a:noFill/>
        </p:spPr>
        <p:txBody>
          <a:bodyPr wrap="square" rtlCol="0">
            <a:spAutoFit/>
          </a:bodyPr>
          <a:lstStyle/>
          <a:p>
            <a:r>
              <a:rPr lang="en-US" dirty="0"/>
              <a:t>Assumptions:</a:t>
            </a:r>
          </a:p>
          <a:p>
            <a:r>
              <a:rPr lang="en-US" dirty="0"/>
              <a:t>GDP values are written in scientific notation with 10E5.</a:t>
            </a:r>
          </a:p>
          <a:p>
            <a:r>
              <a:rPr lang="en-US" dirty="0"/>
              <a:t>Because of large count of states, each graph is showing data for 11 states only, so that it can be clearly visualized.</a:t>
            </a:r>
          </a:p>
          <a:p>
            <a:r>
              <a:rPr lang="en-US" dirty="0"/>
              <a:t>West Bengal column is dropped because it has no values.</a:t>
            </a:r>
          </a:p>
        </p:txBody>
      </p:sp>
    </p:spTree>
    <p:extLst>
      <p:ext uri="{BB962C8B-B14F-4D97-AF65-F5344CB8AC3E}">
        <p14:creationId xmlns:p14="http://schemas.microsoft.com/office/powerpoint/2010/main" val="4030952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437" y="455420"/>
            <a:ext cx="7729728" cy="1188720"/>
          </a:xfrm>
        </p:spPr>
        <p:txBody>
          <a:bodyPr>
            <a:normAutofit fontScale="90000"/>
          </a:bodyPr>
          <a:lstStyle/>
          <a:p>
            <a:r>
              <a:rPr lang="en-US" dirty="0"/>
              <a:t>average growth rates of the various states -2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9040" y="1749777"/>
            <a:ext cx="7731125" cy="3431822"/>
          </a:xfrm>
        </p:spPr>
      </p:pic>
      <p:sp>
        <p:nvSpPr>
          <p:cNvPr id="10" name="TextBox 9"/>
          <p:cNvSpPr txBox="1"/>
          <p:nvPr/>
        </p:nvSpPr>
        <p:spPr>
          <a:xfrm>
            <a:off x="3093155" y="2698044"/>
            <a:ext cx="745067" cy="261610"/>
          </a:xfrm>
          <a:prstGeom prst="rect">
            <a:avLst/>
          </a:prstGeom>
          <a:noFill/>
        </p:spPr>
        <p:txBody>
          <a:bodyPr wrap="square" rtlCol="0">
            <a:spAutoFit/>
          </a:bodyPr>
          <a:lstStyle/>
          <a:p>
            <a:r>
              <a:rPr lang="en-US" sz="1100" dirty="0"/>
              <a:t>10E5</a:t>
            </a:r>
          </a:p>
        </p:txBody>
      </p:sp>
      <p:sp>
        <p:nvSpPr>
          <p:cNvPr id="11" name="TextBox 10"/>
          <p:cNvSpPr txBox="1"/>
          <p:nvPr/>
        </p:nvSpPr>
        <p:spPr>
          <a:xfrm>
            <a:off x="2229040" y="5298165"/>
            <a:ext cx="7729728" cy="1477328"/>
          </a:xfrm>
          <a:prstGeom prst="rect">
            <a:avLst/>
          </a:prstGeom>
          <a:noFill/>
        </p:spPr>
        <p:txBody>
          <a:bodyPr wrap="square" rtlCol="0">
            <a:spAutoFit/>
          </a:bodyPr>
          <a:lstStyle/>
          <a:p>
            <a:r>
              <a:rPr lang="en-US" dirty="0"/>
              <a:t>Assumptions:</a:t>
            </a:r>
          </a:p>
          <a:p>
            <a:r>
              <a:rPr lang="en-US" dirty="0"/>
              <a:t>GDP values are written in scientific notation with 10E5.</a:t>
            </a:r>
          </a:p>
          <a:p>
            <a:r>
              <a:rPr lang="en-US" dirty="0"/>
              <a:t>Because of large count of states, each graph is showing data for 11 states only, so that it can be clearly visualized.</a:t>
            </a:r>
          </a:p>
          <a:p>
            <a:r>
              <a:rPr lang="en-US" dirty="0"/>
              <a:t>West Bengal column is dropped because it has no values.</a:t>
            </a:r>
          </a:p>
        </p:txBody>
      </p:sp>
      <p:sp>
        <p:nvSpPr>
          <p:cNvPr id="5" name="TextBox 4"/>
          <p:cNvSpPr txBox="1"/>
          <p:nvPr/>
        </p:nvSpPr>
        <p:spPr>
          <a:xfrm flipH="1">
            <a:off x="3093155" y="2023856"/>
            <a:ext cx="925126" cy="400110"/>
          </a:xfrm>
          <a:prstGeom prst="rect">
            <a:avLst/>
          </a:prstGeom>
          <a:noFill/>
        </p:spPr>
        <p:txBody>
          <a:bodyPr wrap="square" rtlCol="0">
            <a:spAutoFit/>
          </a:bodyPr>
          <a:lstStyle/>
          <a:p>
            <a:r>
              <a:rPr lang="en-US" sz="1000" dirty="0"/>
              <a:t>10E5</a:t>
            </a:r>
          </a:p>
          <a:p>
            <a:endParaRPr lang="en-US" sz="1000" dirty="0"/>
          </a:p>
        </p:txBody>
      </p:sp>
    </p:spTree>
    <p:extLst>
      <p:ext uri="{BB962C8B-B14F-4D97-AF65-F5344CB8AC3E}">
        <p14:creationId xmlns:p14="http://schemas.microsoft.com/office/powerpoint/2010/main" val="1622990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437" y="589237"/>
            <a:ext cx="7729728" cy="1188720"/>
          </a:xfrm>
        </p:spPr>
        <p:txBody>
          <a:bodyPr>
            <a:normAutofit fontScale="90000"/>
          </a:bodyPr>
          <a:lstStyle/>
          <a:p>
            <a:r>
              <a:rPr lang="en-US" dirty="0"/>
              <a:t>average growth rates of the various states -3</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7643" y="1862667"/>
            <a:ext cx="7731125" cy="3531209"/>
          </a:xfrm>
        </p:spPr>
      </p:pic>
      <p:sp>
        <p:nvSpPr>
          <p:cNvPr id="11" name="TextBox 10"/>
          <p:cNvSpPr txBox="1"/>
          <p:nvPr/>
        </p:nvSpPr>
        <p:spPr>
          <a:xfrm>
            <a:off x="2229040" y="5393876"/>
            <a:ext cx="7729728" cy="1477328"/>
          </a:xfrm>
          <a:prstGeom prst="rect">
            <a:avLst/>
          </a:prstGeom>
          <a:noFill/>
        </p:spPr>
        <p:txBody>
          <a:bodyPr wrap="square" rtlCol="0">
            <a:spAutoFit/>
          </a:bodyPr>
          <a:lstStyle/>
          <a:p>
            <a:r>
              <a:rPr lang="en-US" dirty="0"/>
              <a:t>Assumptions:</a:t>
            </a:r>
          </a:p>
          <a:p>
            <a:r>
              <a:rPr lang="en-US" dirty="0"/>
              <a:t>GDP values are written in scientific notation with 10E5.</a:t>
            </a:r>
          </a:p>
          <a:p>
            <a:r>
              <a:rPr lang="en-US" dirty="0"/>
              <a:t>Because of large count of states, each graph is showing data for 11 states only, so that it can be clearly visualized.</a:t>
            </a:r>
          </a:p>
          <a:p>
            <a:r>
              <a:rPr lang="en-US" dirty="0"/>
              <a:t>West Bengal column is dropped because it has no values.</a:t>
            </a:r>
          </a:p>
        </p:txBody>
      </p:sp>
      <p:sp>
        <p:nvSpPr>
          <p:cNvPr id="5" name="TextBox 4"/>
          <p:cNvSpPr txBox="1"/>
          <p:nvPr/>
        </p:nvSpPr>
        <p:spPr>
          <a:xfrm flipH="1">
            <a:off x="3059569" y="2202280"/>
            <a:ext cx="925126" cy="400110"/>
          </a:xfrm>
          <a:prstGeom prst="rect">
            <a:avLst/>
          </a:prstGeom>
          <a:noFill/>
        </p:spPr>
        <p:txBody>
          <a:bodyPr wrap="square" rtlCol="0">
            <a:spAutoFit/>
          </a:bodyPr>
          <a:lstStyle/>
          <a:p>
            <a:r>
              <a:rPr lang="en-US" sz="1000" dirty="0"/>
              <a:t>10E5</a:t>
            </a:r>
          </a:p>
          <a:p>
            <a:endParaRPr lang="en-US" sz="1000" dirty="0"/>
          </a:p>
        </p:txBody>
      </p:sp>
      <p:sp>
        <p:nvSpPr>
          <p:cNvPr id="9" name="TextBox 8"/>
          <p:cNvSpPr txBox="1"/>
          <p:nvPr/>
        </p:nvSpPr>
        <p:spPr>
          <a:xfrm flipH="1">
            <a:off x="3183466" y="2202280"/>
            <a:ext cx="925126" cy="400110"/>
          </a:xfrm>
          <a:prstGeom prst="rect">
            <a:avLst/>
          </a:prstGeom>
          <a:noFill/>
        </p:spPr>
        <p:txBody>
          <a:bodyPr wrap="square" rtlCol="0">
            <a:spAutoFit/>
          </a:bodyPr>
          <a:lstStyle/>
          <a:p>
            <a:r>
              <a:rPr lang="en-US" sz="1000" dirty="0"/>
              <a:t>10E5</a:t>
            </a:r>
          </a:p>
          <a:p>
            <a:endParaRPr lang="en-US" sz="1000" dirty="0"/>
          </a:p>
        </p:txBody>
      </p:sp>
    </p:spTree>
    <p:extLst>
      <p:ext uri="{BB962C8B-B14F-4D97-AF65-F5344CB8AC3E}">
        <p14:creationId xmlns:p14="http://schemas.microsoft.com/office/powerpoint/2010/main" val="724206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t>
            </a:r>
          </a:p>
        </p:txBody>
      </p:sp>
      <p:sp>
        <p:nvSpPr>
          <p:cNvPr id="3" name="Content Placeholder 2"/>
          <p:cNvSpPr>
            <a:spLocks noGrp="1"/>
          </p:cNvSpPr>
          <p:nvPr>
            <p:ph idx="1"/>
          </p:nvPr>
        </p:nvSpPr>
        <p:spPr/>
        <p:txBody>
          <a:bodyPr>
            <a:normAutofit/>
          </a:bodyPr>
          <a:lstStyle/>
          <a:p>
            <a:r>
              <a:rPr lang="en-US" dirty="0"/>
              <a:t>Which states have been growing consistently fast, and which ones have been struggling?</a:t>
            </a:r>
          </a:p>
          <a:p>
            <a:pPr lvl="1"/>
            <a:r>
              <a:rPr lang="en-US" dirty="0"/>
              <a:t>These are the two states whose gdp growing consistently fast.</a:t>
            </a:r>
          </a:p>
          <a:p>
            <a:pPr lvl="2"/>
            <a:r>
              <a:rPr lang="en-US" altLang="en-US" dirty="0">
                <a:solidFill>
                  <a:srgbClr val="000000"/>
                </a:solidFill>
                <a:latin typeface="Courier New" panose="02070309020205020404" pitchFamily="49" charset="0"/>
                <a:cs typeface="Courier New" panose="02070309020205020404" pitchFamily="49" charset="0"/>
              </a:rPr>
              <a:t>Maharashtra 1.542839e+06 </a:t>
            </a:r>
          </a:p>
          <a:p>
            <a:pPr lvl="2"/>
            <a:r>
              <a:rPr lang="en-US" altLang="en-US" dirty="0">
                <a:solidFill>
                  <a:srgbClr val="000000"/>
                </a:solidFill>
                <a:latin typeface="Courier New" panose="02070309020205020404" pitchFamily="49" charset="0"/>
                <a:cs typeface="Courier New" panose="02070309020205020404" pitchFamily="49" charset="0"/>
              </a:rPr>
              <a:t>Tamil Nadu 1.037009e+06</a:t>
            </a:r>
          </a:p>
          <a:p>
            <a:pPr lvl="1"/>
            <a:r>
              <a:rPr lang="en-US" dirty="0"/>
              <a:t>These are the two states which ones have been struggling.</a:t>
            </a:r>
            <a:endParaRPr lang="en-US" altLang="en-US" dirty="0"/>
          </a:p>
          <a:p>
            <a:pPr lvl="2"/>
            <a:r>
              <a:rPr lang="en-US" altLang="en-US" dirty="0">
                <a:solidFill>
                  <a:srgbClr val="000000"/>
                </a:solidFill>
                <a:latin typeface="Courier New" panose="02070309020205020404" pitchFamily="49" charset="0"/>
                <a:cs typeface="Courier New" panose="02070309020205020404" pitchFamily="49" charset="0"/>
              </a:rPr>
              <a:t>Mizoram 9.354667e+03 </a:t>
            </a:r>
          </a:p>
          <a:p>
            <a:pPr lvl="2"/>
            <a:r>
              <a:rPr lang="en-US" altLang="en-US" dirty="0">
                <a:solidFill>
                  <a:srgbClr val="000000"/>
                </a:solidFill>
                <a:latin typeface="Courier New" panose="02070309020205020404" pitchFamily="49" charset="0"/>
                <a:cs typeface="Courier New" panose="02070309020205020404" pitchFamily="49" charset="0"/>
              </a:rPr>
              <a:t>Andaman &amp; Nicobar Islands 4.810000e+03</a:t>
            </a:r>
            <a:r>
              <a:rPr lang="en-US" altLang="en-US" sz="2000" dirty="0">
                <a:solidFill>
                  <a:schemeClr val="tx1"/>
                </a:solidFill>
              </a:rPr>
              <a:t> </a:t>
            </a:r>
            <a:endParaRPr lang="en-US" altLang="en-US" sz="3600" dirty="0">
              <a:solidFill>
                <a:schemeClr val="tx1"/>
              </a:solidFill>
              <a:latin typeface="Arial" panose="020B0604020202020204" pitchFamily="34" charset="0"/>
            </a:endParaRPr>
          </a:p>
          <a:p>
            <a:pPr lvl="1"/>
            <a:endParaRPr lang="en-US" altLang="en-US" dirty="0">
              <a:solidFill>
                <a:srgbClr val="000000"/>
              </a:solidFill>
              <a:latin typeface="Courier New" panose="02070309020205020404" pitchFamily="49" charset="0"/>
              <a:cs typeface="Courier New" panose="02070309020205020404" pitchFamily="49" charset="0"/>
            </a:endParaRPr>
          </a:p>
        </p:txBody>
      </p:sp>
      <p:sp>
        <p:nvSpPr>
          <p:cNvPr id="6" name="Rectangle 3"/>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060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t>
            </a:r>
          </a:p>
        </p:txBody>
      </p:sp>
      <p:sp>
        <p:nvSpPr>
          <p:cNvPr id="3" name="Content Placeholder 2"/>
          <p:cNvSpPr>
            <a:spLocks noGrp="1"/>
          </p:cNvSpPr>
          <p:nvPr>
            <p:ph idx="1"/>
          </p:nvPr>
        </p:nvSpPr>
        <p:spPr/>
        <p:txBody>
          <a:bodyPr>
            <a:normAutofit/>
          </a:bodyPr>
          <a:lstStyle/>
          <a:p>
            <a:r>
              <a:rPr lang="en-US" dirty="0"/>
              <a:t>What has been the average growth rate of your home state, and how does it compare to the national average over this duration? </a:t>
            </a:r>
          </a:p>
          <a:p>
            <a:endParaRPr lang="en-US" dirty="0"/>
          </a:p>
          <a:p>
            <a:r>
              <a:rPr lang="en-US" dirty="0"/>
              <a:t>Due to the recent development I find it interesting to compare Jammu and Kashmir It has a mediocre  contribution in national GDP.</a:t>
            </a:r>
          </a:p>
          <a:p>
            <a:pPr lvl="2"/>
            <a:r>
              <a:rPr lang="pt-BR" altLang="en-US" dirty="0">
                <a:solidFill>
                  <a:srgbClr val="000000"/>
                </a:solidFill>
                <a:latin typeface="Courier New" panose="02070309020205020404" pitchFamily="49" charset="0"/>
                <a:cs typeface="Courier New" panose="02070309020205020404" pitchFamily="49" charset="0"/>
              </a:rPr>
              <a:t>Jammu &amp; Kashmir              9.598933e+04</a:t>
            </a:r>
          </a:p>
          <a:p>
            <a:pPr lvl="2"/>
            <a:r>
              <a:rPr lang="pt-BR" altLang="en-US" dirty="0">
                <a:solidFill>
                  <a:srgbClr val="000000"/>
                </a:solidFill>
                <a:latin typeface="Courier New" panose="02070309020205020404" pitchFamily="49" charset="0"/>
                <a:cs typeface="Courier New" panose="02070309020205020404" pitchFamily="49" charset="0"/>
              </a:rPr>
              <a:t>All_India GDP                1.187990e+07</a:t>
            </a:r>
          </a:p>
          <a:p>
            <a:pPr lvl="1"/>
            <a:endParaRPr lang="en-US" altLang="en-US" dirty="0">
              <a:solidFill>
                <a:srgbClr val="000000"/>
              </a:solidFill>
              <a:latin typeface="Courier New" panose="02070309020205020404" pitchFamily="49" charset="0"/>
              <a:cs typeface="Courier New" panose="02070309020205020404" pitchFamily="49" charset="0"/>
            </a:endParaRPr>
          </a:p>
        </p:txBody>
      </p:sp>
      <p:sp>
        <p:nvSpPr>
          <p:cNvPr id="6" name="Rectangle 3"/>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5986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344</TotalTime>
  <Words>1313</Words>
  <Application>Microsoft Office PowerPoint</Application>
  <PresentationFormat>Widescreen</PresentationFormat>
  <Paragraphs>205</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Courier New</vt:lpstr>
      <vt:lpstr>Office Theme</vt:lpstr>
      <vt:lpstr>Assignment: GDP Analysis  </vt:lpstr>
      <vt:lpstr>Tools used</vt:lpstr>
      <vt:lpstr>Information About datasets</vt:lpstr>
      <vt:lpstr>average growth of states for the duration 2013-14, 2014-15 and 2015-16</vt:lpstr>
      <vt:lpstr>average growth rates of the various states -1</vt:lpstr>
      <vt:lpstr>average growth rates of the various states -2</vt:lpstr>
      <vt:lpstr>average growth rates of the various states -3</vt:lpstr>
      <vt:lpstr>Questions !!</vt:lpstr>
      <vt:lpstr>Questions !!</vt:lpstr>
      <vt:lpstr>GDP of the states for the year 2015-16</vt:lpstr>
      <vt:lpstr>GDP of the states for the year 2015-16</vt:lpstr>
      <vt:lpstr>GDP of the states for the year 2015-16</vt:lpstr>
      <vt:lpstr>Questions !!</vt:lpstr>
      <vt:lpstr>Part I-B: (GDP per capita for all the states)-1</vt:lpstr>
      <vt:lpstr>Part I-B: (GDP per capita for all the states)-2</vt:lpstr>
      <vt:lpstr>Part I-B: (GDP per capita for all the states)-3</vt:lpstr>
      <vt:lpstr>Part I-B: (GDP per capita for all the states)-4</vt:lpstr>
      <vt:lpstr>Part I-B: (GDP per capita for all the states)-5</vt:lpstr>
      <vt:lpstr>Part I-B: (GDP per capita for all the states)-6</vt:lpstr>
      <vt:lpstr>Part I-B: (GDP per capita for all the states)-8</vt:lpstr>
      <vt:lpstr>Questions !!</vt:lpstr>
      <vt:lpstr>Questions !!</vt:lpstr>
      <vt:lpstr>percentage contribution of the primary, secondary and tertiary sectors as a percentage of the total GDP for all the states. -1 </vt:lpstr>
      <vt:lpstr>percentage contribution of the primary, secondary and tertiary sectors as a percentage of the total GDP for all the states. -2 </vt:lpstr>
      <vt:lpstr>percentage contribution of the primary, secondary and tertiary sectors as a percentage of the total GDP for all the states. -3 </vt:lpstr>
      <vt:lpstr>percentage contribution of the primary, secondary and tertiary sectors as a percentage of the total GDP for all the states. -4 </vt:lpstr>
      <vt:lpstr>percentage contribution of the primary, secondary and tertiary sectors as a percentage of the total GDP for all the states. -5 </vt:lpstr>
      <vt:lpstr>percentage contribution of the primary, secondary and tertiary sectors as a percentage of the total GDP for all the states. -6 </vt:lpstr>
      <vt:lpstr>percentage contribution of the primary, secondary and tertiary sectors as a percentage of the total GDP for all the states. -7 </vt:lpstr>
      <vt:lpstr>the top  sub-sectors  that contribute to approximately 80% of the GSDP of each category</vt:lpstr>
      <vt:lpstr>the top  sub-sectors  that contribute to approximately 80% of the GSDP of each category</vt:lpstr>
      <vt:lpstr>the top  sub-sectors  that contribute to approximately 80% of the GSDP of each category</vt:lpstr>
      <vt:lpstr>the top  sub-sectors  that contribute to approximately 80% of the GSDP of each category</vt:lpstr>
      <vt:lpstr>the top  sub-sectors  that contribute to approximately 80% of the GSDP of each category</vt:lpstr>
      <vt:lpstr>Plot the contribution of the sub-sectors as a percentage of the GSDP of each category(Category 1)</vt:lpstr>
      <vt:lpstr>Plot the contribution of the sub-sectors as a percentage of the GSDP of each category(Category 2)</vt:lpstr>
      <vt:lpstr>Plot the contribution of the sub-sectors as a percentage of the GSDP of each category(Category 3)</vt:lpstr>
      <vt:lpstr>Plot the contribution of the sub-sectors as a percentage of the GSDP of each category(Category 4)</vt:lpstr>
      <vt:lpstr>Questions !!</vt:lpstr>
      <vt:lpstr>Part-II: GDP and Education</vt:lpstr>
      <vt:lpstr>one reasonable hypothesis for the observations from the data</vt:lpstr>
    </vt:vector>
  </TitlesOfParts>
  <Company>steve@awok.com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GDP Analysis</dc:title>
  <dc:creator>Steaphen antony Venansious</dc:creator>
  <cp:lastModifiedBy>steve</cp:lastModifiedBy>
  <cp:revision>29</cp:revision>
  <dcterms:created xsi:type="dcterms:W3CDTF">2019-08-09T17:16:55Z</dcterms:created>
  <dcterms:modified xsi:type="dcterms:W3CDTF">2019-08-10T11:49:37Z</dcterms:modified>
</cp:coreProperties>
</file>